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01" r:id="rId4"/>
    <p:sldId id="300" r:id="rId5"/>
    <p:sldId id="302" r:id="rId6"/>
    <p:sldId id="289" r:id="rId7"/>
    <p:sldId id="286" r:id="rId8"/>
    <p:sldId id="287" r:id="rId9"/>
    <p:sldId id="288" r:id="rId10"/>
    <p:sldId id="303" r:id="rId11"/>
    <p:sldId id="264" r:id="rId12"/>
    <p:sldId id="304" r:id="rId13"/>
    <p:sldId id="263" r:id="rId14"/>
    <p:sldId id="265" r:id="rId15"/>
    <p:sldId id="266" r:id="rId16"/>
    <p:sldId id="296" r:id="rId17"/>
    <p:sldId id="305" r:id="rId18"/>
    <p:sldId id="297" r:id="rId19"/>
    <p:sldId id="306" r:id="rId20"/>
    <p:sldId id="267" r:id="rId21"/>
    <p:sldId id="290" r:id="rId22"/>
    <p:sldId id="268" r:id="rId23"/>
    <p:sldId id="291" r:id="rId24"/>
    <p:sldId id="269" r:id="rId25"/>
    <p:sldId id="272" r:id="rId26"/>
    <p:sldId id="273" r:id="rId27"/>
    <p:sldId id="274" r:id="rId28"/>
    <p:sldId id="270" r:id="rId29"/>
    <p:sldId id="298" r:id="rId30"/>
    <p:sldId id="271" r:id="rId31"/>
    <p:sldId id="275" r:id="rId32"/>
    <p:sldId id="276" r:id="rId33"/>
    <p:sldId id="277" r:id="rId34"/>
    <p:sldId id="294" r:id="rId35"/>
    <p:sldId id="295" r:id="rId36"/>
    <p:sldId id="292" r:id="rId37"/>
    <p:sldId id="278" r:id="rId38"/>
    <p:sldId id="279" r:id="rId39"/>
    <p:sldId id="280" r:id="rId40"/>
    <p:sldId id="281" r:id="rId41"/>
    <p:sldId id="282" r:id="rId42"/>
    <p:sldId id="283" r:id="rId43"/>
    <p:sldId id="284" r:id="rId44"/>
    <p:sldId id="285"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57" autoAdjust="0"/>
  </p:normalViewPr>
  <p:slideViewPr>
    <p:cSldViewPr snapToGrid="0">
      <p:cViewPr varScale="1">
        <p:scale>
          <a:sx n="89" d="100"/>
          <a:sy n="89" d="100"/>
        </p:scale>
        <p:origin x="90" y="31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2138401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28518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043801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74773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2479702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7C709F6-4882-42DD-A565-0A87569FA1D7}" type="datetimeFigureOut">
              <a:rPr lang="en-US" smtClean="0"/>
              <a:t>9/29/2020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7571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7C709F6-4882-42DD-A565-0A87569FA1D7}" type="datetimeFigureOut">
              <a:rPr lang="en-US" smtClean="0"/>
              <a:t>9/29/2020</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109607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7C709F6-4882-42DD-A565-0A87569FA1D7}" type="datetimeFigureOut">
              <a:rPr lang="en-US" smtClean="0"/>
              <a:t>9/29/2020</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4059841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7C709F6-4882-42DD-A565-0A87569FA1D7}" type="datetimeFigureOut">
              <a:rPr lang="en-US" smtClean="0"/>
              <a:t>9/29/2020</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04598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7C709F6-4882-42DD-A565-0A87569FA1D7}" type="datetimeFigureOut">
              <a:rPr lang="en-US" smtClean="0"/>
              <a:t>9/29/2020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3170825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7C709F6-4882-42DD-A565-0A87569FA1D7}" type="datetimeFigureOut">
              <a:rPr lang="en-US" smtClean="0"/>
              <a:t>9/29/2020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75441FB-5464-4C27-A4F7-416ADF8F18E4}" type="slidenum">
              <a:rPr lang="en-US" smtClean="0"/>
              <a:t>‹#›</a:t>
            </a:fld>
            <a:endParaRPr lang="en-US"/>
          </a:p>
        </p:txBody>
      </p:sp>
    </p:spTree>
    <p:extLst>
      <p:ext uri="{BB962C8B-B14F-4D97-AF65-F5344CB8AC3E}">
        <p14:creationId xmlns:p14="http://schemas.microsoft.com/office/powerpoint/2010/main" val="175751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709F6-4882-42DD-A565-0A87569FA1D7}" type="datetimeFigureOut">
              <a:rPr lang="en-US" smtClean="0"/>
              <a:t>9/29/2020</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5441FB-5464-4C27-A4F7-416ADF8F18E4}" type="slidenum">
              <a:rPr lang="en-US" smtClean="0"/>
              <a:t>‹#›</a:t>
            </a:fld>
            <a:endParaRPr lang="en-US"/>
          </a:p>
        </p:txBody>
      </p:sp>
    </p:spTree>
    <p:extLst>
      <p:ext uri="{BB962C8B-B14F-4D97-AF65-F5344CB8AC3E}">
        <p14:creationId xmlns:p14="http://schemas.microsoft.com/office/powerpoint/2010/main" val="1026265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n.wikipedia.org/wiki/Micropropaga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microscopemaster.com/pollen-under-the-microscope.html"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Nepenthes" TargetMode="External"/><Relationship Id="rId2" Type="http://schemas.openxmlformats.org/officeDocument/2006/relationships/hyperlink" Target="https://en.wikipedia.org/wiki/Orchid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Totipotenc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en-US" sz="4800" b="1" dirty="0" smtClean="0"/>
              <a:t>L. 2 </a:t>
            </a:r>
            <a:r>
              <a:rPr lang="en-US" sz="4800" b="1" dirty="0" err="1"/>
              <a:t>Micropropagation</a:t>
            </a:r>
            <a:r>
              <a:rPr lang="en-US" sz="4800" b="1" dirty="0"/>
              <a:t> technologies of plants. </a:t>
            </a:r>
          </a:p>
        </p:txBody>
      </p:sp>
      <p:sp>
        <p:nvSpPr>
          <p:cNvPr id="3" name="Подзаголовок 2"/>
          <p:cNvSpPr>
            <a:spLocks noGrp="1"/>
          </p:cNvSpPr>
          <p:nvPr>
            <p:ph type="subTitle" idx="1"/>
          </p:nvPr>
        </p:nvSpPr>
        <p:spPr>
          <a:xfrm>
            <a:off x="1524000" y="3602038"/>
            <a:ext cx="9144000" cy="2397546"/>
          </a:xfrm>
        </p:spPr>
        <p:txBody>
          <a:bodyPr>
            <a:normAutofit/>
          </a:bodyPr>
          <a:lstStyle/>
          <a:p>
            <a:r>
              <a:rPr lang="en-US" b="1" dirty="0" smtClean="0"/>
              <a:t>What is Tissue Culture? Types, </a:t>
            </a:r>
          </a:p>
          <a:p>
            <a:r>
              <a:rPr lang="en-US" b="1" dirty="0" smtClean="0"/>
              <a:t>Techniques and </a:t>
            </a:r>
          </a:p>
          <a:p>
            <a:r>
              <a:rPr lang="en-US" b="1" dirty="0" smtClean="0"/>
              <a:t>Major Steps of Tissue Culture (Plants).</a:t>
            </a:r>
          </a:p>
          <a:p>
            <a:r>
              <a:rPr lang="en-US" b="1" dirty="0"/>
              <a:t>The application of plant tissue cultures</a:t>
            </a:r>
            <a:endParaRPr lang="en-US" b="1" dirty="0" smtClean="0"/>
          </a:p>
          <a:p>
            <a:r>
              <a:rPr lang="en-US" b="1" dirty="0" smtClean="0"/>
              <a:t>Process</a:t>
            </a:r>
            <a:endParaRPr lang="en-US" dirty="0"/>
          </a:p>
        </p:txBody>
      </p:sp>
    </p:spTree>
    <p:extLst>
      <p:ext uri="{BB962C8B-B14F-4D97-AF65-F5344CB8AC3E}">
        <p14:creationId xmlns:p14="http://schemas.microsoft.com/office/powerpoint/2010/main" val="190509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5"/>
            <a:ext cx="10515600" cy="4929738"/>
          </a:xfrm>
        </p:spPr>
        <p:txBody>
          <a:bodyPr>
            <a:normAutofit/>
          </a:bodyPr>
          <a:lstStyle/>
          <a:p>
            <a:r>
              <a:rPr lang="en-US" sz="3600" b="1" dirty="0" smtClean="0"/>
              <a:t>The physiological state of the plant has an influence on its response to tissue culture. </a:t>
            </a:r>
          </a:p>
          <a:p>
            <a:r>
              <a:rPr lang="en-US" sz="3600" b="1" dirty="0" smtClean="0"/>
              <a:t>The mother plant must be healthy and free from obvious signs of disease or pest.</a:t>
            </a:r>
          </a:p>
          <a:p>
            <a:r>
              <a:rPr lang="en-US" sz="3600" b="1" dirty="0" smtClean="0"/>
              <a:t> The shoot tip explants being juvenile contain a higher proportion of actively dividing cells. It is important to use quality mother plant stock to initiate cultures.</a:t>
            </a:r>
            <a:endParaRPr lang="en-US" sz="3600" b="1" dirty="0"/>
          </a:p>
        </p:txBody>
      </p:sp>
    </p:spTree>
    <p:extLst>
      <p:ext uri="{BB962C8B-B14F-4D97-AF65-F5344CB8AC3E}">
        <p14:creationId xmlns:p14="http://schemas.microsoft.com/office/powerpoint/2010/main" val="4009710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5"/>
            <a:ext cx="10515600" cy="5172334"/>
          </a:xfrm>
        </p:spPr>
        <p:txBody>
          <a:bodyPr>
            <a:normAutofit/>
          </a:bodyPr>
          <a:lstStyle/>
          <a:p>
            <a:r>
              <a:rPr lang="en-US" sz="3600" b="1" dirty="0" smtClean="0">
                <a:effectLst/>
              </a:rPr>
              <a:t>Tissue culture is the </a:t>
            </a:r>
            <a:r>
              <a:rPr lang="en-US" sz="3600" b="1" i="1" dirty="0" smtClean="0">
                <a:effectLst/>
              </a:rPr>
              <a:t>in vitro</a:t>
            </a:r>
            <a:r>
              <a:rPr lang="en-US" sz="3600" b="1" dirty="0" smtClean="0">
                <a:effectLst/>
              </a:rPr>
              <a:t> aseptic culture of cells, tissues, organs or whole plant under controlled nutritional and environmental conditions often to produce </a:t>
            </a:r>
            <a:r>
              <a:rPr lang="en-US" sz="4000" b="1" dirty="0" smtClean="0">
                <a:solidFill>
                  <a:srgbClr val="FF0000"/>
                </a:solidFill>
                <a:effectLst/>
              </a:rPr>
              <a:t>the clones of plants</a:t>
            </a:r>
            <a:r>
              <a:rPr lang="en-US" sz="3600" b="1" dirty="0" smtClean="0">
                <a:effectLst/>
              </a:rPr>
              <a:t>. </a:t>
            </a:r>
          </a:p>
          <a:p>
            <a:r>
              <a:rPr lang="en-US" sz="3600" b="1" dirty="0" smtClean="0">
                <a:effectLst/>
              </a:rPr>
              <a:t>The resultant clones are true-to type of the selected genotype. </a:t>
            </a:r>
          </a:p>
          <a:p>
            <a:r>
              <a:rPr lang="en-US" sz="3600" b="1" dirty="0" smtClean="0">
                <a:effectLst/>
              </a:rPr>
              <a:t>The controlled conditions provide the culture an environment conducive for their growth and multiplication. </a:t>
            </a:r>
          </a:p>
        </p:txBody>
      </p:sp>
    </p:spTree>
    <p:extLst>
      <p:ext uri="{BB962C8B-B14F-4D97-AF65-F5344CB8AC3E}">
        <p14:creationId xmlns:p14="http://schemas.microsoft.com/office/powerpoint/2010/main" val="122936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5"/>
            <a:ext cx="10515600" cy="5172334"/>
          </a:xfrm>
        </p:spPr>
        <p:txBody>
          <a:bodyPr>
            <a:normAutofit/>
          </a:bodyPr>
          <a:lstStyle/>
          <a:p>
            <a:r>
              <a:rPr lang="en-US" sz="3600" b="1" dirty="0" smtClean="0"/>
              <a:t>The </a:t>
            </a:r>
            <a:r>
              <a:rPr lang="en-US" sz="3600" b="1" dirty="0"/>
              <a:t>controlled </a:t>
            </a:r>
            <a:r>
              <a:rPr lang="en-US" sz="3600" b="1" dirty="0" smtClean="0">
                <a:effectLst/>
              </a:rPr>
              <a:t>conditions </a:t>
            </a:r>
            <a:r>
              <a:rPr lang="en-US" sz="3600" b="1" i="1" dirty="0"/>
              <a:t>in vitro</a:t>
            </a:r>
            <a:r>
              <a:rPr lang="en-US" sz="3600" b="1" dirty="0" smtClean="0">
                <a:effectLst/>
              </a:rPr>
              <a:t> include:</a:t>
            </a:r>
          </a:p>
          <a:p>
            <a:r>
              <a:rPr lang="en-US" sz="3600" b="1" dirty="0" smtClean="0">
                <a:effectLst/>
              </a:rPr>
              <a:t> </a:t>
            </a:r>
            <a:r>
              <a:rPr lang="en-US" sz="3600" b="1" i="1" dirty="0" smtClean="0">
                <a:solidFill>
                  <a:srgbClr val="FF0000"/>
                </a:solidFill>
                <a:effectLst/>
              </a:rPr>
              <a:t>proper supply of nutrients, </a:t>
            </a:r>
          </a:p>
          <a:p>
            <a:r>
              <a:rPr lang="en-US" sz="3600" b="1" i="1" dirty="0" smtClean="0">
                <a:solidFill>
                  <a:srgbClr val="FF0000"/>
                </a:solidFill>
                <a:effectLst/>
              </a:rPr>
              <a:t>pH medium, </a:t>
            </a:r>
          </a:p>
          <a:p>
            <a:r>
              <a:rPr lang="en-US" sz="3600" b="1" i="1" dirty="0" smtClean="0">
                <a:solidFill>
                  <a:srgbClr val="FF0000"/>
                </a:solidFill>
                <a:effectLst/>
              </a:rPr>
              <a:t>adequate optimal temperature and </a:t>
            </a:r>
          </a:p>
          <a:p>
            <a:r>
              <a:rPr lang="en-US" sz="3600" b="1" i="1" dirty="0" smtClean="0">
                <a:solidFill>
                  <a:srgbClr val="FF0000"/>
                </a:solidFill>
                <a:effectLst/>
              </a:rPr>
              <a:t>proper gaseous and liquid environment. </a:t>
            </a:r>
            <a:endParaRPr lang="en-US" sz="3600" b="1" i="1" dirty="0">
              <a:solidFill>
                <a:srgbClr val="FF0000"/>
              </a:solidFill>
            </a:endParaRPr>
          </a:p>
        </p:txBody>
      </p:sp>
    </p:spTree>
    <p:extLst>
      <p:ext uri="{BB962C8B-B14F-4D97-AF65-F5344CB8AC3E}">
        <p14:creationId xmlns:p14="http://schemas.microsoft.com/office/powerpoint/2010/main" val="4268028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dirty="0"/>
              <a:t>Types of Tissue </a:t>
            </a:r>
            <a:r>
              <a:rPr lang="en-US" b="1" dirty="0" smtClean="0"/>
              <a:t>Culture. </a:t>
            </a:r>
            <a:endParaRPr lang="en-US" dirty="0"/>
          </a:p>
        </p:txBody>
      </p:sp>
      <p:sp>
        <p:nvSpPr>
          <p:cNvPr id="3" name="Объект 2"/>
          <p:cNvSpPr>
            <a:spLocks noGrp="1"/>
          </p:cNvSpPr>
          <p:nvPr>
            <p:ph idx="1"/>
          </p:nvPr>
        </p:nvSpPr>
        <p:spPr>
          <a:xfrm>
            <a:off x="838200" y="1825624"/>
            <a:ext cx="10515600" cy="5032375"/>
          </a:xfrm>
        </p:spPr>
        <p:txBody>
          <a:bodyPr>
            <a:normAutofit/>
          </a:bodyPr>
          <a:lstStyle/>
          <a:p>
            <a:pPr fontAlgn="base"/>
            <a:r>
              <a:rPr lang="en-US" sz="3200" b="1" u="sng" dirty="0" smtClean="0">
                <a:solidFill>
                  <a:srgbClr val="FF0000"/>
                </a:solidFill>
              </a:rPr>
              <a:t>1. Seed </a:t>
            </a:r>
            <a:r>
              <a:rPr lang="en-US" sz="3200" b="1" u="sng" dirty="0">
                <a:solidFill>
                  <a:srgbClr val="FF0000"/>
                </a:solidFill>
              </a:rPr>
              <a:t>Culture </a:t>
            </a:r>
            <a:endParaRPr lang="en-US" sz="3200" dirty="0">
              <a:solidFill>
                <a:srgbClr val="FF0000"/>
              </a:solidFill>
            </a:endParaRPr>
          </a:p>
          <a:p>
            <a:pPr fontAlgn="base"/>
            <a:r>
              <a:rPr lang="en-US" sz="3200" b="1" dirty="0"/>
              <a:t>Seed culture is the type of tissue culture that is primarily used for plants such as orchids. </a:t>
            </a:r>
            <a:endParaRPr lang="en-US" sz="3200" b="1" dirty="0" smtClean="0"/>
          </a:p>
          <a:p>
            <a:pPr fontAlgn="base"/>
            <a:r>
              <a:rPr lang="en-US" sz="3200" b="1" dirty="0" smtClean="0"/>
              <a:t>For </a:t>
            </a:r>
            <a:r>
              <a:rPr lang="en-US" sz="3200" b="1" dirty="0"/>
              <a:t>this method, explants (tissue from the plant) are obtained from an in-vitro derived plant and introduced in to an artificial environment, where they get to proliferate. </a:t>
            </a:r>
            <a:endParaRPr lang="en-US" sz="3200" b="1" dirty="0" smtClean="0"/>
          </a:p>
          <a:p>
            <a:pPr fontAlgn="base"/>
            <a:r>
              <a:rPr lang="en-US" sz="3200" b="1" dirty="0" smtClean="0"/>
              <a:t>In </a:t>
            </a:r>
            <a:r>
              <a:rPr lang="en-US" sz="3200" b="1" dirty="0"/>
              <a:t>the event that a plant material is used directly for this process, then it has to be sterilized to prevent tissue damage and ensure optimum regeneration. </a:t>
            </a:r>
          </a:p>
        </p:txBody>
      </p:sp>
    </p:spTree>
    <p:extLst>
      <p:ext uri="{BB962C8B-B14F-4D97-AF65-F5344CB8AC3E}">
        <p14:creationId xmlns:p14="http://schemas.microsoft.com/office/powerpoint/2010/main" val="287950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u="sng" dirty="0" smtClean="0">
                <a:solidFill>
                  <a:srgbClr val="FF0000"/>
                </a:solidFill>
              </a:rPr>
              <a:t>2. Embryo </a:t>
            </a:r>
            <a:r>
              <a:rPr lang="en-US" b="1" u="sng" dirty="0">
                <a:solidFill>
                  <a:srgbClr val="FF0000"/>
                </a:solidFill>
              </a:rPr>
              <a:t>Culture </a:t>
            </a:r>
            <a:endParaRPr lang="en-US" dirty="0">
              <a:solidFill>
                <a:srgbClr val="FF0000"/>
              </a:solidFill>
            </a:endParaRPr>
          </a:p>
        </p:txBody>
      </p:sp>
      <p:sp>
        <p:nvSpPr>
          <p:cNvPr id="3" name="Объект 2"/>
          <p:cNvSpPr>
            <a:spLocks noGrp="1"/>
          </p:cNvSpPr>
          <p:nvPr>
            <p:ph idx="1"/>
          </p:nvPr>
        </p:nvSpPr>
        <p:spPr>
          <a:xfrm>
            <a:off x="838200" y="1825625"/>
            <a:ext cx="10515600" cy="4767086"/>
          </a:xfrm>
        </p:spPr>
        <p:txBody>
          <a:bodyPr/>
          <a:lstStyle/>
          <a:p>
            <a:pPr fontAlgn="base"/>
            <a:r>
              <a:rPr lang="en-US" sz="3200" b="1" u="sng" dirty="0">
                <a:solidFill>
                  <a:srgbClr val="FF0000"/>
                </a:solidFill>
              </a:rPr>
              <a:t>Embryo culture </a:t>
            </a:r>
            <a:r>
              <a:rPr lang="en-US" b="1" dirty="0"/>
              <a:t>is the type of tissue culture that involves the isolation of an embryo from a given organism for </a:t>
            </a:r>
            <a:r>
              <a:rPr lang="en-US" b="1" i="1" dirty="0"/>
              <a:t>in vitro </a:t>
            </a:r>
            <a:r>
              <a:rPr lang="en-US" b="1" dirty="0"/>
              <a:t>growth. </a:t>
            </a:r>
          </a:p>
          <a:p>
            <a:pPr fontAlgn="base"/>
            <a:r>
              <a:rPr lang="en-US" b="1" dirty="0" smtClean="0"/>
              <a:t>Note</a:t>
            </a:r>
            <a:r>
              <a:rPr lang="en-US" b="1" dirty="0"/>
              <a:t>, the term embryo culture is used to refer to sexually produced zygotic embryo culture. </a:t>
            </a:r>
          </a:p>
          <a:p>
            <a:pPr fontAlgn="base"/>
            <a:r>
              <a:rPr lang="en-US" b="1" dirty="0"/>
              <a:t>Embryo culture may involve the use of a mature of immature embryo. Whereas mature embryos for culture are essentially obtained from ripe seeds, immature embryo (embryo rescue) involves the use of immature embryos from unripe/hybrid seeds that failed to germinate. In doing so, the embryo is ultimately able to produce a viable </a:t>
            </a:r>
            <a:r>
              <a:rPr lang="en-US" b="1" dirty="0" smtClean="0"/>
              <a:t>plant.</a:t>
            </a:r>
            <a:endParaRPr lang="en-US" b="1" dirty="0"/>
          </a:p>
        </p:txBody>
      </p:sp>
    </p:spTree>
    <p:extLst>
      <p:ext uri="{BB962C8B-B14F-4D97-AF65-F5344CB8AC3E}">
        <p14:creationId xmlns:p14="http://schemas.microsoft.com/office/powerpoint/2010/main" val="725022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u="sng" dirty="0" smtClean="0">
                <a:solidFill>
                  <a:srgbClr val="FF0000"/>
                </a:solidFill>
              </a:rPr>
              <a:t>2. Embryo Culture </a:t>
            </a:r>
            <a:endParaRPr lang="en-US" dirty="0"/>
          </a:p>
        </p:txBody>
      </p:sp>
      <p:sp>
        <p:nvSpPr>
          <p:cNvPr id="3" name="Объект 2"/>
          <p:cNvSpPr>
            <a:spLocks noGrp="1"/>
          </p:cNvSpPr>
          <p:nvPr>
            <p:ph idx="1"/>
          </p:nvPr>
        </p:nvSpPr>
        <p:spPr/>
        <p:txBody>
          <a:bodyPr>
            <a:normAutofit/>
          </a:bodyPr>
          <a:lstStyle/>
          <a:p>
            <a:r>
              <a:rPr lang="en-US" sz="3200" b="1" dirty="0"/>
              <a:t>For embryo culture, the </a:t>
            </a:r>
            <a:r>
              <a:rPr lang="en-US" sz="3200" b="1" dirty="0" smtClean="0"/>
              <a:t>ovule (</a:t>
            </a:r>
            <a:r>
              <a:rPr lang="ru-RU" sz="2000" i="1" dirty="0" smtClean="0"/>
              <a:t>яйцеклетка</a:t>
            </a:r>
            <a:r>
              <a:rPr lang="en-US" sz="3200" b="1" dirty="0" smtClean="0"/>
              <a:t>), </a:t>
            </a:r>
            <a:r>
              <a:rPr lang="en-US" sz="3200" b="1" dirty="0"/>
              <a:t>seed or fruit from which the embryo is to be obtained is sterilized, and therefore the embryo does not have to be sterilized again</a:t>
            </a:r>
            <a:r>
              <a:rPr lang="en-US" sz="3200" b="1" dirty="0" smtClean="0"/>
              <a:t>.</a:t>
            </a:r>
          </a:p>
          <a:p>
            <a:r>
              <a:rPr lang="en-US" sz="3200" b="1" dirty="0" smtClean="0"/>
              <a:t> </a:t>
            </a:r>
            <a:r>
              <a:rPr lang="en-US" sz="3200" b="1" dirty="0"/>
              <a:t>Salt sucrose may be used to provide the embryo with nutrients. </a:t>
            </a:r>
            <a:endParaRPr lang="en-US" sz="3200" b="1" dirty="0" smtClean="0"/>
          </a:p>
          <a:p>
            <a:endParaRPr lang="en-US" sz="3200" b="1" dirty="0" smtClean="0"/>
          </a:p>
        </p:txBody>
      </p:sp>
      <p:sp>
        <p:nvSpPr>
          <p:cNvPr id="4" name="Прямоугольник 3"/>
          <p:cNvSpPr/>
          <p:nvPr/>
        </p:nvSpPr>
        <p:spPr>
          <a:xfrm>
            <a:off x="993422" y="4380089"/>
            <a:ext cx="9968089" cy="205457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accent4"/>
                </a:solidFill>
              </a:rPr>
              <a:t>The culture </a:t>
            </a:r>
            <a:r>
              <a:rPr lang="en-US" sz="3600" b="1" dirty="0" smtClean="0">
                <a:solidFill>
                  <a:schemeClr val="accent4"/>
                </a:solidFill>
              </a:rPr>
              <a:t>has to be  </a:t>
            </a:r>
            <a:r>
              <a:rPr lang="en-US" sz="3600" b="1" dirty="0">
                <a:solidFill>
                  <a:schemeClr val="accent4"/>
                </a:solidFill>
              </a:rPr>
              <a:t>enriched with organic or inorganic compounds, inorganic salts as well as growth regulators.</a:t>
            </a:r>
          </a:p>
          <a:p>
            <a:pPr algn="ctr"/>
            <a:endParaRPr lang="en-US" sz="3600" dirty="0"/>
          </a:p>
        </p:txBody>
      </p:sp>
    </p:spTree>
    <p:extLst>
      <p:ext uri="{BB962C8B-B14F-4D97-AF65-F5344CB8AC3E}">
        <p14:creationId xmlns:p14="http://schemas.microsoft.com/office/powerpoint/2010/main" val="1970578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r>
              <a:rPr lang="en-US" dirty="0" smtClean="0"/>
              <a:t>2. Embryo </a:t>
            </a:r>
            <a:r>
              <a:rPr lang="en-US" dirty="0"/>
              <a:t>culture </a:t>
            </a:r>
          </a:p>
        </p:txBody>
      </p:sp>
      <p:sp>
        <p:nvSpPr>
          <p:cNvPr id="3" name="Объект 2"/>
          <p:cNvSpPr>
            <a:spLocks noGrp="1"/>
          </p:cNvSpPr>
          <p:nvPr>
            <p:ph idx="1"/>
          </p:nvPr>
        </p:nvSpPr>
        <p:spPr>
          <a:xfrm>
            <a:off x="838200" y="1825624"/>
            <a:ext cx="10515600" cy="4939069"/>
          </a:xfrm>
        </p:spPr>
        <p:txBody>
          <a:bodyPr>
            <a:normAutofit/>
          </a:bodyPr>
          <a:lstStyle/>
          <a:p>
            <a:r>
              <a:rPr lang="en-US" sz="4000" b="1" dirty="0" smtClean="0"/>
              <a:t>is </a:t>
            </a:r>
            <a:r>
              <a:rPr lang="en-US" sz="4000" b="1" dirty="0"/>
              <a:t>a type of plant tissue culture that is used to grow embryos from seeds and ovules in a nutrient medium. </a:t>
            </a:r>
            <a:endParaRPr lang="en-US" sz="4000" b="1" dirty="0" smtClean="0"/>
          </a:p>
          <a:p>
            <a:r>
              <a:rPr lang="en-US" sz="4000" b="1" dirty="0" smtClean="0">
                <a:solidFill>
                  <a:srgbClr val="FF0000"/>
                </a:solidFill>
              </a:rPr>
              <a:t>In </a:t>
            </a:r>
            <a:r>
              <a:rPr lang="en-US" sz="4000" b="1" dirty="0">
                <a:solidFill>
                  <a:srgbClr val="FF0000"/>
                </a:solidFill>
              </a:rPr>
              <a:t>embryo culture</a:t>
            </a:r>
            <a:r>
              <a:rPr lang="en-US" sz="4000" b="1" dirty="0"/>
              <a:t>, the plant develops directly from the embryo or indirectly through the formation of callus and then subsequent formation of shoots and roots</a:t>
            </a:r>
            <a:r>
              <a:rPr lang="en-US" sz="4000" b="1" dirty="0" smtClean="0"/>
              <a:t>.</a:t>
            </a:r>
          </a:p>
          <a:p>
            <a:r>
              <a:rPr lang="en-US" sz="4000" b="1" dirty="0" smtClean="0"/>
              <a:t> </a:t>
            </a:r>
            <a:endParaRPr lang="en-US" sz="4000" dirty="0"/>
          </a:p>
        </p:txBody>
      </p:sp>
    </p:spTree>
    <p:extLst>
      <p:ext uri="{BB962C8B-B14F-4D97-AF65-F5344CB8AC3E}">
        <p14:creationId xmlns:p14="http://schemas.microsoft.com/office/powerpoint/2010/main" val="938867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75000"/>
            </a:schemeClr>
          </a:solidFill>
        </p:spPr>
        <p:style>
          <a:lnRef idx="3">
            <a:schemeClr val="lt1"/>
          </a:lnRef>
          <a:fillRef idx="1">
            <a:schemeClr val="accent6"/>
          </a:fillRef>
          <a:effectRef idx="1">
            <a:schemeClr val="accent6"/>
          </a:effectRef>
          <a:fontRef idx="minor">
            <a:schemeClr val="lt1"/>
          </a:fontRef>
        </p:style>
        <p:txBody>
          <a:bodyPr/>
          <a:lstStyle/>
          <a:p>
            <a:r>
              <a:rPr lang="en-US" dirty="0" smtClean="0"/>
              <a:t>2. Embryo </a:t>
            </a:r>
            <a:r>
              <a:rPr lang="en-US" dirty="0"/>
              <a:t>culture </a:t>
            </a:r>
          </a:p>
        </p:txBody>
      </p:sp>
      <p:sp>
        <p:nvSpPr>
          <p:cNvPr id="3" name="Объект 2"/>
          <p:cNvSpPr>
            <a:spLocks noGrp="1"/>
          </p:cNvSpPr>
          <p:nvPr>
            <p:ph idx="1"/>
          </p:nvPr>
        </p:nvSpPr>
        <p:spPr>
          <a:xfrm>
            <a:off x="838200" y="1825624"/>
            <a:ext cx="10515600" cy="4939069"/>
          </a:xfrm>
        </p:spPr>
        <p:txBody>
          <a:bodyPr>
            <a:normAutofit/>
          </a:bodyPr>
          <a:lstStyle/>
          <a:p>
            <a:r>
              <a:rPr lang="en-US" sz="4000" b="1" dirty="0" smtClean="0"/>
              <a:t>The </a:t>
            </a:r>
            <a:r>
              <a:rPr lang="en-US" sz="4000" b="1" dirty="0"/>
              <a:t>technique </a:t>
            </a:r>
            <a:r>
              <a:rPr lang="en-US" sz="4000" b="1" dirty="0" smtClean="0"/>
              <a:t>of </a:t>
            </a:r>
            <a:r>
              <a:rPr lang="en-US" sz="4000" dirty="0">
                <a:solidFill>
                  <a:srgbClr val="FF0000"/>
                </a:solidFill>
              </a:rPr>
              <a:t>Embryo culture </a:t>
            </a:r>
            <a:r>
              <a:rPr lang="en-US" sz="4000" b="1" dirty="0" smtClean="0"/>
              <a:t>is developed </a:t>
            </a:r>
            <a:r>
              <a:rPr lang="en-US" sz="4000" b="1" dirty="0"/>
              <a:t>to break seed dormancy, test the vitality of seeds, production of rare species and haploid </a:t>
            </a:r>
            <a:r>
              <a:rPr lang="en-US" sz="4000" b="1" dirty="0" smtClean="0"/>
              <a:t>plants.</a:t>
            </a:r>
          </a:p>
          <a:p>
            <a:r>
              <a:rPr lang="en-US" sz="4000" b="1" dirty="0" smtClean="0"/>
              <a:t> </a:t>
            </a:r>
            <a:r>
              <a:rPr lang="en-US" sz="4000" b="1" dirty="0"/>
              <a:t>It is an effective technique that is employed to shorten the breeding cycle of plants by growing excised embryos and results in the reduction of long dormancy period of seeds</a:t>
            </a:r>
            <a:r>
              <a:rPr lang="en-US" sz="4000" dirty="0"/>
              <a:t>. </a:t>
            </a:r>
          </a:p>
        </p:txBody>
      </p:sp>
    </p:spTree>
    <p:extLst>
      <p:ext uri="{BB962C8B-B14F-4D97-AF65-F5344CB8AC3E}">
        <p14:creationId xmlns:p14="http://schemas.microsoft.com/office/powerpoint/2010/main" val="4018238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57185"/>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b="1" u="sng" dirty="0" smtClean="0">
                <a:solidFill>
                  <a:srgbClr val="FF0000"/>
                </a:solidFill>
              </a:rPr>
              <a:t>Use of Embryo </a:t>
            </a:r>
            <a:r>
              <a:rPr lang="en-US" b="1" u="sng" dirty="0">
                <a:solidFill>
                  <a:srgbClr val="FF0000"/>
                </a:solidFill>
              </a:rPr>
              <a:t>Culture </a:t>
            </a:r>
            <a:endParaRPr lang="en-US" dirty="0"/>
          </a:p>
        </p:txBody>
      </p:sp>
      <p:sp>
        <p:nvSpPr>
          <p:cNvPr id="3" name="Объект 2"/>
          <p:cNvSpPr>
            <a:spLocks noGrp="1"/>
          </p:cNvSpPr>
          <p:nvPr>
            <p:ph idx="1"/>
          </p:nvPr>
        </p:nvSpPr>
        <p:spPr>
          <a:xfrm>
            <a:off x="149290" y="1464906"/>
            <a:ext cx="11700588" cy="5533053"/>
          </a:xfrm>
        </p:spPr>
        <p:txBody>
          <a:bodyPr>
            <a:normAutofit/>
          </a:bodyPr>
          <a:lstStyle/>
          <a:p>
            <a:r>
              <a:rPr lang="en-US" dirty="0" smtClean="0"/>
              <a:t> </a:t>
            </a:r>
            <a:r>
              <a:rPr lang="en-US" sz="4000" dirty="0"/>
              <a:t>Intra-varietal hybrids of an economically important energy plant “</a:t>
            </a:r>
            <a:r>
              <a:rPr lang="en-US" sz="4000" i="1" dirty="0"/>
              <a:t>Jatropha</a:t>
            </a:r>
            <a:r>
              <a:rPr lang="en-US" sz="4000" dirty="0"/>
              <a:t>” have been produced successfully with the specific objective of mass </a:t>
            </a:r>
            <a:r>
              <a:rPr lang="en-US" sz="4000" dirty="0" smtClean="0"/>
              <a:t>multiplication. </a:t>
            </a:r>
          </a:p>
          <a:p>
            <a:r>
              <a:rPr lang="en-US" sz="4000" dirty="0" smtClean="0"/>
              <a:t>Somatic </a:t>
            </a:r>
            <a:r>
              <a:rPr lang="en-US" sz="4000" dirty="0"/>
              <a:t>embryogenesis and plant regeneration has been carried out in embryo cultures of </a:t>
            </a:r>
            <a:r>
              <a:rPr lang="en-US" sz="4000" dirty="0" err="1"/>
              <a:t>Jucara</a:t>
            </a:r>
            <a:r>
              <a:rPr lang="en-US" sz="4000" dirty="0"/>
              <a:t> Palm for rapid cloning and improvement of selected </a:t>
            </a:r>
            <a:r>
              <a:rPr lang="en-US" sz="4000" dirty="0" smtClean="0"/>
              <a:t>individuals. </a:t>
            </a:r>
          </a:p>
        </p:txBody>
      </p:sp>
    </p:spTree>
    <p:extLst>
      <p:ext uri="{BB962C8B-B14F-4D97-AF65-F5344CB8AC3E}">
        <p14:creationId xmlns:p14="http://schemas.microsoft.com/office/powerpoint/2010/main" val="2074345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57185"/>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b="1" u="sng" dirty="0">
                <a:solidFill>
                  <a:srgbClr val="FF0000"/>
                </a:solidFill>
              </a:rPr>
              <a:t>Use of </a:t>
            </a:r>
            <a:r>
              <a:rPr lang="en-US" b="1" u="sng" dirty="0" smtClean="0">
                <a:solidFill>
                  <a:srgbClr val="FF0000"/>
                </a:solidFill>
              </a:rPr>
              <a:t> Embryo </a:t>
            </a:r>
            <a:r>
              <a:rPr lang="en-US" b="1" u="sng" dirty="0">
                <a:solidFill>
                  <a:srgbClr val="FF0000"/>
                </a:solidFill>
              </a:rPr>
              <a:t>Culture </a:t>
            </a:r>
            <a:endParaRPr lang="en-US" dirty="0"/>
          </a:p>
        </p:txBody>
      </p:sp>
      <p:sp>
        <p:nvSpPr>
          <p:cNvPr id="3" name="Объект 2"/>
          <p:cNvSpPr>
            <a:spLocks noGrp="1"/>
          </p:cNvSpPr>
          <p:nvPr>
            <p:ph idx="1"/>
          </p:nvPr>
        </p:nvSpPr>
        <p:spPr>
          <a:xfrm>
            <a:off x="149290" y="1464906"/>
            <a:ext cx="11700588" cy="5533053"/>
          </a:xfrm>
        </p:spPr>
        <p:txBody>
          <a:bodyPr>
            <a:normAutofit/>
          </a:bodyPr>
          <a:lstStyle/>
          <a:p>
            <a:r>
              <a:rPr lang="en-US" sz="3200" dirty="0" smtClean="0"/>
              <a:t>In </a:t>
            </a:r>
            <a:r>
              <a:rPr lang="en-US" sz="3200" dirty="0"/>
              <a:t>addition, conservation of endangered species can also be attained by practicing embryo culture technique. Recently a successful protocol has been developed for the </a:t>
            </a:r>
            <a:r>
              <a:rPr lang="en-US" sz="3200" i="1" dirty="0"/>
              <a:t>in vitro</a:t>
            </a:r>
            <a:r>
              <a:rPr lang="en-US" sz="3200" dirty="0"/>
              <a:t> propagation of </a:t>
            </a:r>
            <a:r>
              <a:rPr lang="en-US" sz="3200" i="1" dirty="0" err="1" smtClean="0"/>
              <a:t>Khaya</a:t>
            </a:r>
            <a:r>
              <a:rPr lang="en-US" sz="3200" i="1" dirty="0" smtClean="0"/>
              <a:t>  </a:t>
            </a:r>
            <a:r>
              <a:rPr lang="en-US" sz="3200" i="1" dirty="0" err="1" smtClean="0"/>
              <a:t>grandifoliola</a:t>
            </a:r>
            <a:r>
              <a:rPr lang="en-US" sz="3200" dirty="0" smtClean="0"/>
              <a:t> </a:t>
            </a:r>
            <a:r>
              <a:rPr lang="en-US" sz="3200" dirty="0"/>
              <a:t>by excising embryos from mature </a:t>
            </a:r>
            <a:r>
              <a:rPr lang="en-US" sz="3200" dirty="0" smtClean="0"/>
              <a:t>seeds. </a:t>
            </a:r>
          </a:p>
          <a:p>
            <a:r>
              <a:rPr lang="en-US" sz="3200" dirty="0" smtClean="0"/>
              <a:t>The </a:t>
            </a:r>
            <a:r>
              <a:rPr lang="en-US" sz="3200" dirty="0"/>
              <a:t>plant has a high economic value for timber wood </a:t>
            </a:r>
            <a:r>
              <a:rPr lang="en-US" sz="3200" dirty="0" smtClean="0"/>
              <a:t>(</a:t>
            </a:r>
            <a:r>
              <a:rPr lang="ru-RU" sz="2000" i="1" dirty="0" smtClean="0"/>
              <a:t>древесина</a:t>
            </a:r>
            <a:r>
              <a:rPr lang="en-US" sz="3200" dirty="0" smtClean="0"/>
              <a:t>) and </a:t>
            </a:r>
            <a:r>
              <a:rPr lang="en-US" sz="3200" dirty="0"/>
              <a:t>for medicinal purposes as well. </a:t>
            </a:r>
            <a:endParaRPr lang="en-US" sz="3200" dirty="0" smtClean="0"/>
          </a:p>
          <a:p>
            <a:r>
              <a:rPr lang="en-US" sz="3200" dirty="0" smtClean="0"/>
              <a:t>This </a:t>
            </a:r>
            <a:r>
              <a:rPr lang="en-US" sz="3200" dirty="0"/>
              <a:t>technique has an important application in </a:t>
            </a:r>
            <a:r>
              <a:rPr lang="en-US" sz="3200" b="1" dirty="0">
                <a:solidFill>
                  <a:srgbClr val="FF0000"/>
                </a:solidFill>
              </a:rPr>
              <a:t>forestry</a:t>
            </a:r>
            <a:r>
              <a:rPr lang="en-US" sz="3200" dirty="0"/>
              <a:t> by offering a mean of propagation of elite individuals where the selection and improvement of natural population is difficult. </a:t>
            </a:r>
          </a:p>
        </p:txBody>
      </p:sp>
    </p:spTree>
    <p:extLst>
      <p:ext uri="{BB962C8B-B14F-4D97-AF65-F5344CB8AC3E}">
        <p14:creationId xmlns:p14="http://schemas.microsoft.com/office/powerpoint/2010/main" val="2636516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normAutofit/>
          </a:bodyPr>
          <a:lstStyle/>
          <a:p>
            <a:r>
              <a:rPr lang="en-US" sz="4800" b="1" dirty="0"/>
              <a:t>Plant tissue culture</a:t>
            </a:r>
            <a:r>
              <a:rPr lang="en-US" sz="4800" dirty="0"/>
              <a:t> </a:t>
            </a:r>
          </a:p>
        </p:txBody>
      </p:sp>
      <p:sp>
        <p:nvSpPr>
          <p:cNvPr id="3" name="Объект 2"/>
          <p:cNvSpPr>
            <a:spLocks noGrp="1"/>
          </p:cNvSpPr>
          <p:nvPr>
            <p:ph idx="1"/>
          </p:nvPr>
        </p:nvSpPr>
        <p:spPr>
          <a:xfrm>
            <a:off x="93305" y="1825624"/>
            <a:ext cx="11812555" cy="5032375"/>
          </a:xfrm>
        </p:spPr>
        <p:txBody>
          <a:bodyPr>
            <a:normAutofit/>
          </a:bodyPr>
          <a:lstStyle/>
          <a:p>
            <a:r>
              <a:rPr lang="en-US" sz="3200" b="1" dirty="0" smtClean="0"/>
              <a:t>is </a:t>
            </a:r>
            <a:r>
              <a:rPr lang="en-US" sz="3200" b="1" dirty="0"/>
              <a:t>a collection of techniques used to maintain or grow plant cells, tissues or organs under sterile conditions on a nutrient culture medium of known composition. </a:t>
            </a:r>
            <a:endParaRPr lang="en-US" sz="3200" b="1" dirty="0" smtClean="0"/>
          </a:p>
          <a:p>
            <a:r>
              <a:rPr lang="en-US" sz="3200" b="1" dirty="0" smtClean="0"/>
              <a:t>Plant </a:t>
            </a:r>
            <a:r>
              <a:rPr lang="en-US" sz="3200" b="1" dirty="0"/>
              <a:t>tissue culture is widely used to produce clones of a plant in a method known as </a:t>
            </a:r>
            <a:r>
              <a:rPr lang="en-US" sz="4000" b="1" u="sng" dirty="0" err="1">
                <a:effectLst>
                  <a:outerShdw blurRad="38100" dist="38100" dir="2700000" algn="tl">
                    <a:srgbClr val="000000">
                      <a:alpha val="43137"/>
                    </a:srgbClr>
                  </a:outerShdw>
                </a:effectLst>
                <a:hlinkClick r:id="rId2" tooltip="Micropropagation"/>
              </a:rPr>
              <a:t>micropropagation</a:t>
            </a:r>
            <a:r>
              <a:rPr lang="en-US" sz="4000" b="1" dirty="0"/>
              <a:t>. </a:t>
            </a:r>
            <a:endParaRPr lang="en-US" sz="4000" b="1" dirty="0" smtClean="0"/>
          </a:p>
          <a:p>
            <a:r>
              <a:rPr lang="en-US" sz="3200" b="1" dirty="0" smtClean="0"/>
              <a:t>Different </a:t>
            </a:r>
            <a:r>
              <a:rPr lang="en-US" sz="3200" b="1" dirty="0"/>
              <a:t>techniques in plant tissue culture may offer certain advantages over traditional methods of propagation, </a:t>
            </a:r>
            <a:r>
              <a:rPr lang="en-US" sz="3200" b="1" dirty="0" smtClean="0"/>
              <a:t>including the following: </a:t>
            </a:r>
          </a:p>
        </p:txBody>
      </p:sp>
    </p:spTree>
    <p:extLst>
      <p:ext uri="{BB962C8B-B14F-4D97-AF65-F5344CB8AC3E}">
        <p14:creationId xmlns:p14="http://schemas.microsoft.com/office/powerpoint/2010/main" val="25917520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u="sng" dirty="0" smtClean="0"/>
              <a:t>3. Callus </a:t>
            </a:r>
            <a:r>
              <a:rPr lang="en-US" b="1" u="sng" dirty="0"/>
              <a:t>Culture </a:t>
            </a:r>
            <a:endParaRPr lang="en-US" dirty="0"/>
          </a:p>
        </p:txBody>
      </p:sp>
      <p:sp>
        <p:nvSpPr>
          <p:cNvPr id="3" name="Объект 2"/>
          <p:cNvSpPr>
            <a:spLocks noGrp="1"/>
          </p:cNvSpPr>
          <p:nvPr>
            <p:ph idx="1"/>
          </p:nvPr>
        </p:nvSpPr>
        <p:spPr/>
        <p:txBody>
          <a:bodyPr>
            <a:normAutofit/>
          </a:bodyPr>
          <a:lstStyle/>
          <a:p>
            <a:pPr fontAlgn="base"/>
            <a:r>
              <a:rPr lang="en-US" sz="3200" b="1" dirty="0">
                <a:solidFill>
                  <a:srgbClr val="FF0000"/>
                </a:solidFill>
              </a:rPr>
              <a:t>Callus </a:t>
            </a:r>
            <a:r>
              <a:rPr lang="en-US" dirty="0"/>
              <a:t>- </a:t>
            </a:r>
            <a:r>
              <a:rPr lang="en-US" b="1" dirty="0"/>
              <a:t>This is the term used to refer to unspecialized, unorganized and a dividing mass of cells. A callus is produced when explants (cells) are cultured in an appropriate medium - A good example of this is the tumor tissue that grows out of the wounds of differentiated tissues/organs. </a:t>
            </a:r>
          </a:p>
          <a:p>
            <a:pPr fontAlgn="base"/>
            <a:r>
              <a:rPr lang="en-US" sz="3200" b="1" dirty="0"/>
              <a:t>In practice, callus culture involves the growth of a callus (composed of differentiated and non- differentiated cells), which is the followed by a procedure that induces organ differentiation. </a:t>
            </a:r>
          </a:p>
        </p:txBody>
      </p:sp>
    </p:spTree>
    <p:extLst>
      <p:ext uri="{BB962C8B-B14F-4D97-AF65-F5344CB8AC3E}">
        <p14:creationId xmlns:p14="http://schemas.microsoft.com/office/powerpoint/2010/main" val="121509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u="sng" dirty="0" smtClean="0"/>
              <a:t>Callus Culture </a:t>
            </a:r>
            <a:endParaRPr lang="en-US" dirty="0"/>
          </a:p>
        </p:txBody>
      </p:sp>
      <p:sp>
        <p:nvSpPr>
          <p:cNvPr id="4" name="Объект 3"/>
          <p:cNvSpPr>
            <a:spLocks noGrp="1"/>
          </p:cNvSpPr>
          <p:nvPr>
            <p:ph sz="half" idx="1"/>
          </p:nvPr>
        </p:nvSpPr>
        <p:spPr>
          <a:xfrm>
            <a:off x="410547" y="1825624"/>
            <a:ext cx="5609253" cy="5218987"/>
          </a:xfrm>
        </p:spPr>
        <p:txBody>
          <a:bodyPr>
            <a:normAutofit/>
          </a:bodyPr>
          <a:lstStyle/>
          <a:p>
            <a:pPr fontAlgn="base"/>
            <a:r>
              <a:rPr lang="en-US" dirty="0" smtClean="0"/>
              <a:t>For this type of tissue culture, the culture is often sustained on a gel medium, which is composed </a:t>
            </a:r>
            <a:r>
              <a:rPr lang="en-US" b="1" dirty="0" smtClean="0"/>
              <a:t>of agar and a mixture of given macro and micronutrients </a:t>
            </a:r>
            <a:r>
              <a:rPr lang="en-US" dirty="0" smtClean="0"/>
              <a:t>depending on the type of cells.</a:t>
            </a:r>
          </a:p>
          <a:p>
            <a:pPr fontAlgn="base"/>
            <a:r>
              <a:rPr lang="en-US" dirty="0" smtClean="0"/>
              <a:t> Different types of basal salt mixtures such as </a:t>
            </a:r>
            <a:r>
              <a:rPr lang="en-US" dirty="0" err="1" smtClean="0"/>
              <a:t>murashige</a:t>
            </a:r>
            <a:r>
              <a:rPr lang="en-US" dirty="0" smtClean="0"/>
              <a:t> and </a:t>
            </a:r>
            <a:r>
              <a:rPr lang="en-US" dirty="0" err="1" smtClean="0"/>
              <a:t>skoog</a:t>
            </a:r>
            <a:r>
              <a:rPr lang="en-US" dirty="0" smtClean="0"/>
              <a:t> medium are also used in addition to vitamins to enhance growth.</a:t>
            </a:r>
            <a:endParaRPr lang="en-US" dirty="0"/>
          </a:p>
        </p:txBody>
      </p:sp>
      <p:pic>
        <p:nvPicPr>
          <p:cNvPr id="6" name="Объект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238999" y="1931437"/>
            <a:ext cx="3500535" cy="3087127"/>
          </a:xfrm>
        </p:spPr>
      </p:pic>
    </p:spTree>
    <p:extLst>
      <p:ext uri="{BB962C8B-B14F-4D97-AF65-F5344CB8AC3E}">
        <p14:creationId xmlns:p14="http://schemas.microsoft.com/office/powerpoint/2010/main" val="904910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u="sng" dirty="0"/>
              <a:t>Organ Culture </a:t>
            </a:r>
            <a:endParaRPr lang="en-US" dirty="0"/>
          </a:p>
        </p:txBody>
      </p:sp>
      <p:sp>
        <p:nvSpPr>
          <p:cNvPr id="3" name="Объект 2"/>
          <p:cNvSpPr>
            <a:spLocks noGrp="1"/>
          </p:cNvSpPr>
          <p:nvPr>
            <p:ph idx="1"/>
          </p:nvPr>
        </p:nvSpPr>
        <p:spPr/>
        <p:txBody>
          <a:bodyPr>
            <a:normAutofit/>
          </a:bodyPr>
          <a:lstStyle/>
          <a:p>
            <a:pPr fontAlgn="base"/>
            <a:r>
              <a:rPr lang="en-US" sz="3200" b="1" dirty="0"/>
              <a:t>Organ culture is a type of tissue culture that involves isolating an organ for in vitro growth. </a:t>
            </a:r>
            <a:endParaRPr lang="en-US" sz="3200" b="1" dirty="0" smtClean="0"/>
          </a:p>
          <a:p>
            <a:pPr fontAlgn="base"/>
            <a:r>
              <a:rPr lang="en-US" sz="3200" b="1" dirty="0" smtClean="0"/>
              <a:t>Any </a:t>
            </a:r>
            <a:r>
              <a:rPr lang="en-US" sz="3200" b="1" dirty="0"/>
              <a:t>organ plant can be used as </a:t>
            </a:r>
            <a:r>
              <a:rPr lang="en-US" sz="3600" b="1" dirty="0">
                <a:solidFill>
                  <a:srgbClr val="FF0000"/>
                </a:solidFill>
              </a:rPr>
              <a:t>an explant</a:t>
            </a:r>
            <a:r>
              <a:rPr lang="en-US" sz="3200" b="1" dirty="0"/>
              <a:t> for the culture process (Shoot, root, leaf, and flower). </a:t>
            </a:r>
          </a:p>
        </p:txBody>
      </p:sp>
    </p:spTree>
    <p:extLst>
      <p:ext uri="{BB962C8B-B14F-4D97-AF65-F5344CB8AC3E}">
        <p14:creationId xmlns:p14="http://schemas.microsoft.com/office/powerpoint/2010/main" val="2220742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u="sng" smtClean="0"/>
              <a:t>4. Organ </a:t>
            </a:r>
            <a:r>
              <a:rPr lang="en-US" b="1" u="sng" dirty="0"/>
              <a:t>Culture </a:t>
            </a:r>
            <a:endParaRPr lang="en-US" dirty="0"/>
          </a:p>
        </p:txBody>
      </p:sp>
      <p:sp>
        <p:nvSpPr>
          <p:cNvPr id="3" name="Объект 2"/>
          <p:cNvSpPr>
            <a:spLocks noGrp="1"/>
          </p:cNvSpPr>
          <p:nvPr>
            <p:ph idx="1"/>
          </p:nvPr>
        </p:nvSpPr>
        <p:spPr>
          <a:xfrm>
            <a:off x="838200" y="1825624"/>
            <a:ext cx="10515600" cy="4911077"/>
          </a:xfrm>
        </p:spPr>
        <p:txBody>
          <a:bodyPr>
            <a:normAutofit/>
          </a:bodyPr>
          <a:lstStyle/>
          <a:p>
            <a:pPr fontAlgn="base"/>
            <a:r>
              <a:rPr lang="en-US" sz="3200" b="1" dirty="0" smtClean="0"/>
              <a:t>With </a:t>
            </a:r>
            <a:r>
              <a:rPr lang="en-US" sz="3200" b="1" dirty="0"/>
              <a:t>organ culture, or as is with their various tissue components, the method is used for preserve their structure or functions, which allows the organ to still resemble and retain the characteristics they would have in vivo. </a:t>
            </a:r>
            <a:endParaRPr lang="en-US" sz="3200" b="1" dirty="0" smtClean="0"/>
          </a:p>
          <a:p>
            <a:pPr fontAlgn="base"/>
            <a:r>
              <a:rPr lang="en-US" sz="3200" b="1" dirty="0" smtClean="0"/>
              <a:t>New </a:t>
            </a:r>
            <a:r>
              <a:rPr lang="en-US" sz="3200" b="1" dirty="0"/>
              <a:t>growth (differentiated structures) continues given that the organ retains its physiological features. </a:t>
            </a:r>
            <a:endParaRPr lang="en-US" sz="3200" b="1" dirty="0" smtClean="0"/>
          </a:p>
          <a:p>
            <a:pPr fontAlgn="base"/>
            <a:r>
              <a:rPr lang="en-US" sz="3200" b="1" dirty="0" smtClean="0"/>
              <a:t>As </a:t>
            </a:r>
            <a:r>
              <a:rPr lang="en-US" sz="3200" b="1" dirty="0"/>
              <a:t>such, an organ helps provide information on patterns of growth, differentiation as well as development. </a:t>
            </a:r>
          </a:p>
        </p:txBody>
      </p:sp>
    </p:spTree>
    <p:extLst>
      <p:ext uri="{BB962C8B-B14F-4D97-AF65-F5344CB8AC3E}">
        <p14:creationId xmlns:p14="http://schemas.microsoft.com/office/powerpoint/2010/main" val="32054746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580" y="365125"/>
            <a:ext cx="11893420" cy="1325563"/>
          </a:xfrm>
          <a:solidFill>
            <a:srgbClr val="FFFF00"/>
          </a:solidFill>
        </p:spPr>
        <p:txBody>
          <a:bodyPr>
            <a:normAutofit/>
          </a:bodyPr>
          <a:lstStyle/>
          <a:p>
            <a:r>
              <a:rPr lang="en-US" sz="4000" b="1" dirty="0" smtClean="0"/>
              <a:t>There are number of methods that can be used for organ culture</a:t>
            </a:r>
            <a:endParaRPr lang="en-US" sz="4000" b="1" dirty="0"/>
          </a:p>
        </p:txBody>
      </p:sp>
      <p:sp>
        <p:nvSpPr>
          <p:cNvPr id="3" name="Объект 2"/>
          <p:cNvSpPr>
            <a:spLocks noGrp="1"/>
          </p:cNvSpPr>
          <p:nvPr>
            <p:ph idx="1"/>
          </p:nvPr>
        </p:nvSpPr>
        <p:spPr>
          <a:xfrm>
            <a:off x="838200" y="1825625"/>
            <a:ext cx="10515600" cy="4929738"/>
          </a:xfrm>
        </p:spPr>
        <p:txBody>
          <a:bodyPr>
            <a:normAutofit/>
          </a:bodyPr>
          <a:lstStyle/>
          <a:p>
            <a:pPr fontAlgn="base"/>
            <a:r>
              <a:rPr lang="en-US" dirty="0" smtClean="0"/>
              <a:t>These </a:t>
            </a:r>
            <a:r>
              <a:rPr lang="en-US" dirty="0"/>
              <a:t>include;</a:t>
            </a:r>
          </a:p>
          <a:p>
            <a:pPr fontAlgn="base"/>
            <a:r>
              <a:rPr lang="en-US" sz="3200" b="1" u="sng" dirty="0"/>
              <a:t>Plasma clot method</a:t>
            </a:r>
            <a:r>
              <a:rPr lang="en-US" sz="3200" b="1" dirty="0"/>
              <a:t> - </a:t>
            </a:r>
            <a:r>
              <a:rPr lang="en-US" sz="3200" b="1" dirty="0" smtClean="0"/>
              <a:t>The </a:t>
            </a:r>
            <a:r>
              <a:rPr lang="en-US" sz="3200" b="1" dirty="0"/>
              <a:t>method involves the use of a clot that is composed of plasma and chick embryo extract (or any other extract) in a watch glass. </a:t>
            </a:r>
            <a:endParaRPr lang="en-US" sz="3200" b="1" dirty="0" smtClean="0"/>
          </a:p>
          <a:p>
            <a:pPr fontAlgn="base"/>
            <a:r>
              <a:rPr lang="en-US" sz="3200" b="1" dirty="0" smtClean="0"/>
              <a:t>This </a:t>
            </a:r>
            <a:r>
              <a:rPr lang="en-US" sz="3200" b="1" dirty="0"/>
              <a:t>method is particularly used for the purposes of studying morphogenesis in embryonic organ rudiments and more recently for studying the actions of various hormones, vitamins and carcinogens of adult mammalian tissues. </a:t>
            </a:r>
          </a:p>
        </p:txBody>
      </p:sp>
    </p:spTree>
    <p:extLst>
      <p:ext uri="{BB962C8B-B14F-4D97-AF65-F5344CB8AC3E}">
        <p14:creationId xmlns:p14="http://schemas.microsoft.com/office/powerpoint/2010/main" val="32506032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normAutofit/>
          </a:bodyPr>
          <a:lstStyle/>
          <a:p>
            <a:pPr fontAlgn="base"/>
            <a:r>
              <a:rPr lang="en-US" dirty="0"/>
              <a:t>There are number of methods that can be used for </a:t>
            </a:r>
            <a:r>
              <a:rPr lang="en-US" b="1" i="1" u="sng" dirty="0"/>
              <a:t>organ culture</a:t>
            </a:r>
            <a:r>
              <a:rPr lang="en-US" dirty="0"/>
              <a:t>. These include;</a:t>
            </a:r>
          </a:p>
          <a:p>
            <a:pPr fontAlgn="base"/>
            <a:r>
              <a:rPr lang="en-US" sz="3200" b="1" u="sng" dirty="0" smtClean="0">
                <a:solidFill>
                  <a:srgbClr val="FF0000"/>
                </a:solidFill>
              </a:rPr>
              <a:t>Raft method (</a:t>
            </a:r>
            <a:r>
              <a:rPr lang="ru-RU" u="sng" dirty="0"/>
              <a:t>Плотный </a:t>
            </a:r>
            <a:r>
              <a:rPr lang="ru-RU" u="sng" dirty="0" smtClean="0"/>
              <a:t>метод</a:t>
            </a:r>
            <a:r>
              <a:rPr lang="en-US" sz="3200" b="1" u="sng" dirty="0" smtClean="0">
                <a:solidFill>
                  <a:srgbClr val="FF0000"/>
                </a:solidFill>
              </a:rPr>
              <a:t>)</a:t>
            </a:r>
            <a:r>
              <a:rPr lang="en-US" sz="3200" b="1" dirty="0" smtClean="0">
                <a:solidFill>
                  <a:srgbClr val="FF0000"/>
                </a:solidFill>
              </a:rPr>
              <a:t> – </a:t>
            </a:r>
          </a:p>
          <a:p>
            <a:pPr fontAlgn="base"/>
            <a:r>
              <a:rPr lang="en-US" sz="3200" b="1" dirty="0" smtClean="0"/>
              <a:t>For </a:t>
            </a:r>
            <a:r>
              <a:rPr lang="en-US" sz="3200" b="1" dirty="0"/>
              <a:t>this method, the explant is placed on a raft of lens paper/rayon acetate and floated on a serum in a watch glass.</a:t>
            </a:r>
          </a:p>
          <a:p>
            <a:pPr fontAlgn="base"/>
            <a:r>
              <a:rPr lang="en-US" sz="3200" dirty="0"/>
              <a:t>  </a:t>
            </a:r>
          </a:p>
        </p:txBody>
      </p:sp>
    </p:spTree>
    <p:extLst>
      <p:ext uri="{BB962C8B-B14F-4D97-AF65-F5344CB8AC3E}">
        <p14:creationId xmlns:p14="http://schemas.microsoft.com/office/powerpoint/2010/main" val="939033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en-US" b="1" dirty="0" smtClean="0"/>
              <a:t>Method of organ culture</a:t>
            </a:r>
            <a:endParaRPr lang="en-US" b="1" dirty="0"/>
          </a:p>
        </p:txBody>
      </p:sp>
      <p:sp>
        <p:nvSpPr>
          <p:cNvPr id="3" name="Объект 2"/>
          <p:cNvSpPr>
            <a:spLocks noGrp="1"/>
          </p:cNvSpPr>
          <p:nvPr>
            <p:ph idx="1"/>
          </p:nvPr>
        </p:nvSpPr>
        <p:spPr>
          <a:xfrm>
            <a:off x="838200" y="1825624"/>
            <a:ext cx="10515600" cy="4845763"/>
          </a:xfrm>
        </p:spPr>
        <p:txBody>
          <a:bodyPr>
            <a:normAutofit/>
          </a:bodyPr>
          <a:lstStyle/>
          <a:p>
            <a:pPr fontAlgn="base"/>
            <a:r>
              <a:rPr lang="en-US" sz="3200" b="1" u="sng" dirty="0" smtClean="0">
                <a:solidFill>
                  <a:srgbClr val="FF0000"/>
                </a:solidFill>
              </a:rPr>
              <a:t>Agar </a:t>
            </a:r>
            <a:r>
              <a:rPr lang="en-US" sz="3200" b="1" u="sng" dirty="0">
                <a:solidFill>
                  <a:srgbClr val="FF0000"/>
                </a:solidFill>
              </a:rPr>
              <a:t>gel method</a:t>
            </a:r>
            <a:r>
              <a:rPr lang="en-US" sz="3200" b="1" dirty="0">
                <a:solidFill>
                  <a:srgbClr val="FF0000"/>
                </a:solidFill>
              </a:rPr>
              <a:t> </a:t>
            </a:r>
            <a:r>
              <a:rPr lang="en-US" sz="3200" b="1" dirty="0" smtClean="0">
                <a:solidFill>
                  <a:srgbClr val="FF0000"/>
                </a:solidFill>
              </a:rPr>
              <a:t>– </a:t>
            </a:r>
          </a:p>
          <a:p>
            <a:pPr fontAlgn="base"/>
            <a:r>
              <a:rPr lang="en-US" sz="3200" b="1" dirty="0" smtClean="0"/>
              <a:t>The </a:t>
            </a:r>
            <a:r>
              <a:rPr lang="en-US" sz="3200" b="1" dirty="0"/>
              <a:t>medium used for this method is composed of a salt solution, serum as well as the embryo extract or a mixture of various amino acids and vitamin with 1 percent agar. </a:t>
            </a:r>
            <a:endParaRPr lang="en-US" sz="3200" b="1" dirty="0" smtClean="0"/>
          </a:p>
          <a:p>
            <a:pPr fontAlgn="base"/>
            <a:r>
              <a:rPr lang="en-US" sz="3200" b="1" dirty="0" smtClean="0"/>
              <a:t>The </a:t>
            </a:r>
            <a:r>
              <a:rPr lang="en-US" sz="3200" b="1" dirty="0"/>
              <a:t>explant has to be </a:t>
            </a:r>
            <a:r>
              <a:rPr lang="en-US" sz="3200" b="1" dirty="0" err="1"/>
              <a:t>subcultured</a:t>
            </a:r>
            <a:r>
              <a:rPr lang="en-US" sz="3200" b="1" dirty="0"/>
              <a:t> every 5 to 7 days. </a:t>
            </a:r>
            <a:endParaRPr lang="en-US" sz="3200" b="1" dirty="0" smtClean="0"/>
          </a:p>
          <a:p>
            <a:pPr fontAlgn="base"/>
            <a:r>
              <a:rPr lang="en-US" sz="3200" b="1" dirty="0" smtClean="0"/>
              <a:t>The </a:t>
            </a:r>
            <a:r>
              <a:rPr lang="en-US" sz="3200" b="1" dirty="0"/>
              <a:t>method is largely used for the study of developmental aspects of normal organs and tumors</a:t>
            </a:r>
            <a:r>
              <a:rPr lang="en-US" sz="3200" b="1" dirty="0" smtClean="0"/>
              <a:t>.</a:t>
            </a:r>
            <a:endParaRPr lang="en-US" sz="3200" b="1" dirty="0"/>
          </a:p>
        </p:txBody>
      </p:sp>
    </p:spTree>
    <p:extLst>
      <p:ext uri="{BB962C8B-B14F-4D97-AF65-F5344CB8AC3E}">
        <p14:creationId xmlns:p14="http://schemas.microsoft.com/office/powerpoint/2010/main" val="1616084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Method of organ culture</a:t>
            </a:r>
            <a:endParaRPr lang="en-US" dirty="0"/>
          </a:p>
        </p:txBody>
      </p:sp>
      <p:sp>
        <p:nvSpPr>
          <p:cNvPr id="3" name="Объект 2"/>
          <p:cNvSpPr>
            <a:spLocks noGrp="1"/>
          </p:cNvSpPr>
          <p:nvPr>
            <p:ph idx="1"/>
          </p:nvPr>
        </p:nvSpPr>
        <p:spPr/>
        <p:txBody>
          <a:bodyPr>
            <a:normAutofit/>
          </a:bodyPr>
          <a:lstStyle/>
          <a:p>
            <a:pPr fontAlgn="base"/>
            <a:r>
              <a:rPr lang="en-US" b="1" u="sng" dirty="0" smtClean="0"/>
              <a:t>Grid </a:t>
            </a:r>
            <a:r>
              <a:rPr lang="en-US" b="1" u="sng" dirty="0"/>
              <a:t>method</a:t>
            </a:r>
            <a:r>
              <a:rPr lang="en-US" b="1" dirty="0"/>
              <a:t> </a:t>
            </a:r>
            <a:r>
              <a:rPr lang="en-US" dirty="0" smtClean="0"/>
              <a:t>– </a:t>
            </a:r>
          </a:p>
          <a:p>
            <a:pPr fontAlgn="base"/>
            <a:r>
              <a:rPr lang="en-US" b="1" dirty="0" smtClean="0"/>
              <a:t>Grid </a:t>
            </a:r>
            <a:r>
              <a:rPr lang="en-US" b="1" dirty="0"/>
              <a:t>method, as the name suggests involves the use of perforated stainless steel sheet, on which the tissue of interest is placed before being placed in a culture chamber containing fluid medium.  </a:t>
            </a:r>
          </a:p>
        </p:txBody>
      </p:sp>
    </p:spTree>
    <p:extLst>
      <p:ext uri="{BB962C8B-B14F-4D97-AF65-F5344CB8AC3E}">
        <p14:creationId xmlns:p14="http://schemas.microsoft.com/office/powerpoint/2010/main" val="25208349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lstStyle/>
          <a:p>
            <a:r>
              <a:rPr lang="en-US" b="1" u="sng" dirty="0"/>
              <a:t>Protoplast Culture</a:t>
            </a:r>
            <a:endParaRPr lang="en-US" dirty="0"/>
          </a:p>
        </p:txBody>
      </p:sp>
      <p:sp>
        <p:nvSpPr>
          <p:cNvPr id="3" name="Объект 2"/>
          <p:cNvSpPr>
            <a:spLocks noGrp="1"/>
          </p:cNvSpPr>
          <p:nvPr>
            <p:ph sz="half" idx="1"/>
          </p:nvPr>
        </p:nvSpPr>
        <p:spPr>
          <a:xfrm>
            <a:off x="838200" y="1825624"/>
            <a:ext cx="5181600" cy="5032375"/>
          </a:xfrm>
        </p:spPr>
        <p:txBody>
          <a:bodyPr/>
          <a:lstStyle/>
          <a:p>
            <a:r>
              <a:rPr lang="en-US" b="1" dirty="0"/>
              <a:t>Protoplast -cells without cell walls. </a:t>
            </a:r>
            <a:endParaRPr lang="en-US" b="1" dirty="0" smtClean="0"/>
          </a:p>
          <a:p>
            <a:r>
              <a:rPr lang="en-US" b="1" dirty="0" smtClean="0"/>
              <a:t>A </a:t>
            </a:r>
            <a:r>
              <a:rPr lang="en-US" b="1" dirty="0"/>
              <a:t>protoplast is the term used to refer to cell (fungi, bacteria, plant cells </a:t>
            </a:r>
            <a:r>
              <a:rPr lang="en-US" b="1" dirty="0" err="1"/>
              <a:t>etc</a:t>
            </a:r>
            <a:r>
              <a:rPr lang="en-US" b="1" dirty="0"/>
              <a:t>) in which the cell wall has been removed, which is why they are also referred to as naked cells. </a:t>
            </a:r>
          </a:p>
        </p:txBody>
      </p:sp>
      <p:pic>
        <p:nvPicPr>
          <p:cNvPr id="5" name="Объект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058194"/>
            <a:ext cx="5181600" cy="3886200"/>
          </a:xfrm>
        </p:spPr>
      </p:pic>
    </p:spTree>
    <p:extLst>
      <p:ext uri="{BB962C8B-B14F-4D97-AF65-F5344CB8AC3E}">
        <p14:creationId xmlns:p14="http://schemas.microsoft.com/office/powerpoint/2010/main" val="2460066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u="sng" dirty="0"/>
              <a:t>Protoplast Culture</a:t>
            </a:r>
            <a:endParaRPr lang="en-US"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4702" y="1623527"/>
            <a:ext cx="7445829" cy="5141167"/>
          </a:xfrm>
        </p:spPr>
      </p:pic>
    </p:spTree>
    <p:extLst>
      <p:ext uri="{BB962C8B-B14F-4D97-AF65-F5344CB8AC3E}">
        <p14:creationId xmlns:p14="http://schemas.microsoft.com/office/powerpoint/2010/main" val="922075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Plant tissue culture</a:t>
            </a:r>
            <a:r>
              <a:rPr lang="en-US" dirty="0"/>
              <a:t> </a:t>
            </a:r>
          </a:p>
        </p:txBody>
      </p:sp>
      <p:sp>
        <p:nvSpPr>
          <p:cNvPr id="3" name="Объект 2"/>
          <p:cNvSpPr>
            <a:spLocks noGrp="1"/>
          </p:cNvSpPr>
          <p:nvPr>
            <p:ph idx="1"/>
          </p:nvPr>
        </p:nvSpPr>
        <p:spPr>
          <a:xfrm>
            <a:off x="1" y="1825624"/>
            <a:ext cx="11905860" cy="5032375"/>
          </a:xfrm>
        </p:spPr>
        <p:txBody>
          <a:bodyPr>
            <a:normAutofit/>
          </a:bodyPr>
          <a:lstStyle/>
          <a:p>
            <a:pPr marL="514350" indent="-514350">
              <a:buFont typeface="+mj-lt"/>
              <a:buAutoNum type="arabicPeriod"/>
            </a:pPr>
            <a:r>
              <a:rPr lang="en-US" sz="3600" b="1" dirty="0" smtClean="0"/>
              <a:t>The </a:t>
            </a:r>
            <a:r>
              <a:rPr lang="en-US" sz="3600" b="1" dirty="0"/>
              <a:t>production of exact copies of plants that produce particularly good flowers, fruits, or have other desirable traits.</a:t>
            </a:r>
          </a:p>
          <a:p>
            <a:pPr marL="514350" indent="-514350">
              <a:buFont typeface="+mj-lt"/>
              <a:buAutoNum type="arabicPeriod"/>
            </a:pPr>
            <a:r>
              <a:rPr lang="en-US" sz="3600" b="1" dirty="0"/>
              <a:t>To quickly produce mature plants.</a:t>
            </a:r>
          </a:p>
          <a:p>
            <a:pPr marL="514350" indent="-514350">
              <a:buFont typeface="+mj-lt"/>
              <a:buAutoNum type="arabicPeriod"/>
            </a:pPr>
            <a:r>
              <a:rPr lang="en-US" sz="3600" b="1" dirty="0"/>
              <a:t>The production of multiples of plants in the absence of seeds or necessary pollinators to produce seeds</a:t>
            </a:r>
            <a:r>
              <a:rPr lang="en-US" sz="3600" b="1" dirty="0" smtClean="0"/>
              <a:t>.</a:t>
            </a:r>
            <a:endParaRPr lang="en-US" sz="3600" b="1" dirty="0"/>
          </a:p>
        </p:txBody>
      </p:sp>
    </p:spTree>
    <p:extLst>
      <p:ext uri="{BB962C8B-B14F-4D97-AF65-F5344CB8AC3E}">
        <p14:creationId xmlns:p14="http://schemas.microsoft.com/office/powerpoint/2010/main" val="17072982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normAutofit fontScale="90000"/>
          </a:bodyPr>
          <a:lstStyle/>
          <a:p>
            <a:r>
              <a:rPr lang="en-US" b="1" dirty="0" smtClean="0"/>
              <a:t>Protoplasts may be cultured in the following ways:</a:t>
            </a:r>
            <a:br>
              <a:rPr lang="en-US" b="1" dirty="0" smtClean="0"/>
            </a:br>
            <a:endParaRPr lang="en-US" b="1" dirty="0"/>
          </a:p>
        </p:txBody>
      </p:sp>
      <p:sp>
        <p:nvSpPr>
          <p:cNvPr id="3" name="Объект 2"/>
          <p:cNvSpPr>
            <a:spLocks noGrp="1"/>
          </p:cNvSpPr>
          <p:nvPr>
            <p:ph idx="1"/>
          </p:nvPr>
        </p:nvSpPr>
        <p:spPr/>
        <p:txBody>
          <a:bodyPr/>
          <a:lstStyle/>
          <a:p>
            <a:pPr fontAlgn="base"/>
            <a:r>
              <a:rPr lang="en-US" b="1" dirty="0" smtClean="0"/>
              <a:t>Hanging-drop </a:t>
            </a:r>
            <a:r>
              <a:rPr lang="en-US" b="1" dirty="0"/>
              <a:t>cultures</a:t>
            </a:r>
          </a:p>
          <a:p>
            <a:pPr fontAlgn="base"/>
            <a:r>
              <a:rPr lang="en-US" b="1" dirty="0"/>
              <a:t>Micro culture chambers</a:t>
            </a:r>
          </a:p>
          <a:p>
            <a:pPr fontAlgn="base"/>
            <a:r>
              <a:rPr lang="en-US" b="1" dirty="0"/>
              <a:t>Soft agars matrix</a:t>
            </a:r>
          </a:p>
          <a:p>
            <a:pPr fontAlgn="base"/>
            <a:r>
              <a:rPr lang="en-US" b="1" dirty="0"/>
              <a:t>Once a protoplast has regenerated a cell wall, then it goes through the process of cell division to form a callus, which may then be </a:t>
            </a:r>
            <a:r>
              <a:rPr lang="en-US" b="1" dirty="0" err="1"/>
              <a:t>subcultured</a:t>
            </a:r>
            <a:r>
              <a:rPr lang="en-US" b="1" dirty="0"/>
              <a:t> for continued growth. </a:t>
            </a:r>
          </a:p>
        </p:txBody>
      </p:sp>
    </p:spTree>
    <p:extLst>
      <p:ext uri="{BB962C8B-B14F-4D97-AF65-F5344CB8AC3E}">
        <p14:creationId xmlns:p14="http://schemas.microsoft.com/office/powerpoint/2010/main" val="25944249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lstStyle/>
          <a:p>
            <a:pPr fontAlgn="base"/>
            <a:r>
              <a:rPr lang="en-US" b="1" dirty="0">
                <a:solidFill>
                  <a:srgbClr val="FF0000"/>
                </a:solidFill>
              </a:rPr>
              <a:t>Protoplast culture </a:t>
            </a:r>
            <a:r>
              <a:rPr lang="en-US" dirty="0"/>
              <a:t>is an important method that provides numerous cells (single cells) that can be used for various studies. </a:t>
            </a:r>
            <a:endParaRPr lang="en-US" dirty="0" smtClean="0"/>
          </a:p>
          <a:p>
            <a:pPr fontAlgn="base"/>
            <a:r>
              <a:rPr lang="en-US" b="1" dirty="0" smtClean="0"/>
              <a:t>These </a:t>
            </a:r>
            <a:r>
              <a:rPr lang="en-US" b="1" dirty="0"/>
              <a:t>include;</a:t>
            </a:r>
          </a:p>
          <a:p>
            <a:pPr fontAlgn="base"/>
            <a:r>
              <a:rPr lang="en-US" b="1" i="1" dirty="0"/>
              <a:t>Protoplast culture regenerated into a whole plant</a:t>
            </a:r>
          </a:p>
          <a:p>
            <a:pPr fontAlgn="base"/>
            <a:r>
              <a:rPr lang="en-US" b="1" i="1" dirty="0"/>
              <a:t>Development of hybrids</a:t>
            </a:r>
          </a:p>
          <a:p>
            <a:pPr fontAlgn="base"/>
            <a:r>
              <a:rPr lang="en-US" b="1" i="1" dirty="0"/>
              <a:t>Cell cloning</a:t>
            </a:r>
          </a:p>
          <a:p>
            <a:pPr fontAlgn="base"/>
            <a:r>
              <a:rPr lang="en-US" b="1" i="1" dirty="0"/>
              <a:t>Genetic transformations</a:t>
            </a:r>
          </a:p>
          <a:p>
            <a:pPr fontAlgn="base"/>
            <a:r>
              <a:rPr lang="en-US" b="1" i="1" dirty="0"/>
              <a:t>Membrane studies</a:t>
            </a:r>
          </a:p>
        </p:txBody>
      </p:sp>
    </p:spTree>
    <p:extLst>
      <p:ext uri="{BB962C8B-B14F-4D97-AF65-F5344CB8AC3E}">
        <p14:creationId xmlns:p14="http://schemas.microsoft.com/office/powerpoint/2010/main" val="2164672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lstStyle/>
          <a:p>
            <a:pPr fontAlgn="base"/>
            <a:r>
              <a:rPr lang="en-US" b="1" dirty="0">
                <a:solidFill>
                  <a:srgbClr val="FF0000"/>
                </a:solidFill>
              </a:rPr>
              <a:t>In protoplast culture</a:t>
            </a:r>
            <a:r>
              <a:rPr lang="en-US" dirty="0"/>
              <a:t>, a number of phases can be observed. </a:t>
            </a:r>
            <a:endParaRPr lang="en-US" dirty="0" smtClean="0"/>
          </a:p>
          <a:p>
            <a:pPr fontAlgn="base"/>
            <a:r>
              <a:rPr lang="en-US" dirty="0" smtClean="0"/>
              <a:t>These </a:t>
            </a:r>
            <a:r>
              <a:rPr lang="en-US" dirty="0"/>
              <a:t>include;</a:t>
            </a:r>
          </a:p>
          <a:p>
            <a:pPr fontAlgn="base"/>
            <a:r>
              <a:rPr lang="en-US" b="1" i="1" dirty="0"/>
              <a:t>Development of a cell wall</a:t>
            </a:r>
          </a:p>
          <a:p>
            <a:pPr fontAlgn="base"/>
            <a:r>
              <a:rPr lang="en-US" b="1" i="1" dirty="0"/>
              <a:t>Cell division</a:t>
            </a:r>
          </a:p>
          <a:p>
            <a:pPr fontAlgn="base"/>
            <a:r>
              <a:rPr lang="en-US" b="1" i="1" dirty="0"/>
              <a:t>Continuous growth or regeneration to a whole plant</a:t>
            </a:r>
          </a:p>
        </p:txBody>
      </p:sp>
    </p:spTree>
    <p:extLst>
      <p:ext uri="{BB962C8B-B14F-4D97-AF65-F5344CB8AC3E}">
        <p14:creationId xmlns:p14="http://schemas.microsoft.com/office/powerpoint/2010/main" val="2208035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9917" y="365125"/>
            <a:ext cx="11803225" cy="1325563"/>
          </a:xfrm>
        </p:spPr>
        <p:txBody>
          <a:bodyPr/>
          <a:lstStyle/>
          <a:p>
            <a:r>
              <a:rPr lang="en-US" b="1" dirty="0" smtClean="0"/>
              <a:t>For plants, some of the </a:t>
            </a:r>
            <a:r>
              <a:rPr lang="en-US" b="1" i="1" u="sng" dirty="0" smtClean="0">
                <a:solidFill>
                  <a:srgbClr val="FF0000"/>
                </a:solidFill>
              </a:rPr>
              <a:t>special requirements </a:t>
            </a:r>
            <a:r>
              <a:rPr lang="en-US" b="1" dirty="0" smtClean="0"/>
              <a:t>include in </a:t>
            </a:r>
            <a:r>
              <a:rPr lang="en-US" b="1" dirty="0" smtClean="0">
                <a:solidFill>
                  <a:srgbClr val="FF0000"/>
                </a:solidFill>
              </a:rPr>
              <a:t>protoplast culture</a:t>
            </a:r>
            <a:endParaRPr lang="en-US" b="1" dirty="0"/>
          </a:p>
        </p:txBody>
      </p:sp>
      <p:sp>
        <p:nvSpPr>
          <p:cNvPr id="3" name="Объект 2"/>
          <p:cNvSpPr>
            <a:spLocks noGrp="1"/>
          </p:cNvSpPr>
          <p:nvPr>
            <p:ph idx="1"/>
          </p:nvPr>
        </p:nvSpPr>
        <p:spPr/>
        <p:txBody>
          <a:bodyPr>
            <a:normAutofit/>
          </a:bodyPr>
          <a:lstStyle/>
          <a:p>
            <a:pPr marL="514350" indent="-514350" fontAlgn="base">
              <a:buFont typeface="+mj-lt"/>
              <a:buAutoNum type="arabicPeriod"/>
            </a:pPr>
            <a:r>
              <a:rPr lang="en-US" sz="3200" b="1" dirty="0" smtClean="0"/>
              <a:t>Less </a:t>
            </a:r>
            <a:r>
              <a:rPr lang="en-US" sz="3200" b="1" dirty="0"/>
              <a:t>amounts of iron and zinc and no ammonium</a:t>
            </a:r>
          </a:p>
          <a:p>
            <a:pPr marL="514350" indent="-514350" fontAlgn="base">
              <a:buFont typeface="+mj-lt"/>
              <a:buAutoNum type="arabicPeriod"/>
            </a:pPr>
            <a:r>
              <a:rPr lang="en-US" sz="3200" b="1" dirty="0"/>
              <a:t>Higher concentration of calcium</a:t>
            </a:r>
          </a:p>
          <a:p>
            <a:pPr marL="514350" indent="-514350" fontAlgn="base">
              <a:buFont typeface="+mj-lt"/>
              <a:buAutoNum type="arabicPeriod"/>
            </a:pPr>
            <a:r>
              <a:rPr lang="en-US" sz="3200" b="1" dirty="0"/>
              <a:t>High auxin/kinetic ratio for cell division and high kinetin/auxin ration for regeneration</a:t>
            </a:r>
          </a:p>
          <a:p>
            <a:pPr marL="514350" indent="-514350" fontAlgn="base">
              <a:buFont typeface="+mj-lt"/>
              <a:buAutoNum type="arabicPeriod"/>
            </a:pPr>
            <a:r>
              <a:rPr lang="en-US" sz="3200" b="1" dirty="0"/>
              <a:t>Glucose and vitamins</a:t>
            </a:r>
          </a:p>
        </p:txBody>
      </p:sp>
    </p:spTree>
    <p:extLst>
      <p:ext uri="{BB962C8B-B14F-4D97-AF65-F5344CB8AC3E}">
        <p14:creationId xmlns:p14="http://schemas.microsoft.com/office/powerpoint/2010/main" val="4261135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2"/>
            <a:tile tx="0" ty="0" sx="100000" sy="100000" flip="none" algn="tl"/>
          </a:blipFill>
        </p:spPr>
        <p:txBody>
          <a:bodyPr/>
          <a:lstStyle/>
          <a:p>
            <a:r>
              <a:rPr lang="en-US" b="1" dirty="0"/>
              <a:t>Protoplast </a:t>
            </a:r>
            <a:r>
              <a:rPr lang="en-US" b="1" dirty="0" smtClean="0"/>
              <a:t>fusion (</a:t>
            </a:r>
            <a:r>
              <a:rPr lang="en-US" sz="3200" dirty="0" smtClean="0"/>
              <a:t>c</a:t>
            </a:r>
            <a:r>
              <a:rPr lang="ru-RU" sz="3200" dirty="0" err="1" smtClean="0"/>
              <a:t>лияние</a:t>
            </a:r>
            <a:r>
              <a:rPr lang="ru-RU" sz="3200" dirty="0" smtClean="0"/>
              <a:t> протопластов</a:t>
            </a:r>
            <a:r>
              <a:rPr lang="en-US" b="1" dirty="0" smtClean="0"/>
              <a:t>)</a:t>
            </a:r>
            <a:endParaRPr lang="en-US" dirty="0"/>
          </a:p>
        </p:txBody>
      </p:sp>
      <p:sp>
        <p:nvSpPr>
          <p:cNvPr id="3" name="Объект 2"/>
          <p:cNvSpPr>
            <a:spLocks noGrp="1"/>
          </p:cNvSpPr>
          <p:nvPr>
            <p:ph idx="1"/>
          </p:nvPr>
        </p:nvSpPr>
        <p:spPr>
          <a:xfrm>
            <a:off x="838200" y="1825625"/>
            <a:ext cx="10515600" cy="5107020"/>
          </a:xfrm>
        </p:spPr>
        <p:txBody>
          <a:bodyPr>
            <a:normAutofit/>
          </a:bodyPr>
          <a:lstStyle/>
          <a:p>
            <a:r>
              <a:rPr lang="en-US" dirty="0"/>
              <a:t>Somatic hybridization is an important tool of plant breeding and crop improvement by the production of interspecific and intergeneric hybrids</a:t>
            </a:r>
            <a:r>
              <a:rPr lang="en-US" dirty="0" smtClean="0"/>
              <a:t>.</a:t>
            </a:r>
          </a:p>
          <a:p>
            <a:r>
              <a:rPr lang="en-US" dirty="0" smtClean="0"/>
              <a:t> </a:t>
            </a:r>
            <a:r>
              <a:rPr lang="en-US" dirty="0"/>
              <a:t>The technique involves the fusion of protoplasts of two different genomes followed by the selection of desired somatic hybrid cells and regeneration of hybrid </a:t>
            </a:r>
            <a:r>
              <a:rPr lang="en-US" dirty="0" smtClean="0"/>
              <a:t>plants. </a:t>
            </a:r>
          </a:p>
          <a:p>
            <a:r>
              <a:rPr lang="en-US" dirty="0" smtClean="0"/>
              <a:t>Protoplast </a:t>
            </a:r>
            <a:r>
              <a:rPr lang="en-US" dirty="0"/>
              <a:t>fusion provides an efficient mean of gene transfer with desired trait from one species to another and has an increasing impact on crop </a:t>
            </a:r>
            <a:r>
              <a:rPr lang="en-US" dirty="0" smtClean="0"/>
              <a:t>improvement. </a:t>
            </a:r>
          </a:p>
          <a:p>
            <a:r>
              <a:rPr lang="en-US" dirty="0" smtClean="0"/>
              <a:t>Somatic </a:t>
            </a:r>
            <a:r>
              <a:rPr lang="en-US" dirty="0"/>
              <a:t>hybrids were produced by fusion of protoplasts from rice and ditch reed using electrofusion treatment for salt tolerance </a:t>
            </a:r>
          </a:p>
        </p:txBody>
      </p:sp>
    </p:spTree>
    <p:extLst>
      <p:ext uri="{BB962C8B-B14F-4D97-AF65-F5344CB8AC3E}">
        <p14:creationId xmlns:p14="http://schemas.microsoft.com/office/powerpoint/2010/main" val="756111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2"/>
            <a:tile tx="0" ty="0" sx="100000" sy="100000" flip="none" algn="tl"/>
          </a:blipFill>
        </p:spPr>
        <p:txBody>
          <a:bodyPr/>
          <a:lstStyle/>
          <a:p>
            <a:r>
              <a:rPr lang="en-US" b="1" i="1" dirty="0"/>
              <a:t>In vitro</a:t>
            </a:r>
            <a:r>
              <a:rPr lang="en-US" b="1" dirty="0"/>
              <a:t> fusion </a:t>
            </a:r>
          </a:p>
        </p:txBody>
      </p:sp>
      <p:sp>
        <p:nvSpPr>
          <p:cNvPr id="3" name="Объект 2"/>
          <p:cNvSpPr>
            <a:spLocks noGrp="1"/>
          </p:cNvSpPr>
          <p:nvPr>
            <p:ph idx="1"/>
          </p:nvPr>
        </p:nvSpPr>
        <p:spPr/>
        <p:txBody>
          <a:bodyPr>
            <a:normAutofit/>
          </a:bodyPr>
          <a:lstStyle/>
          <a:p>
            <a:r>
              <a:rPr lang="en-US" dirty="0" smtClean="0"/>
              <a:t>of </a:t>
            </a:r>
            <a:r>
              <a:rPr lang="en-US" dirty="0"/>
              <a:t>protoplast opens a way of developing unique hybrid plants by overcoming the barriers of sexual incompatibility. The technique has been applicable in horticultural industry to create new hybrids with increased fruit yield and better resistance to diseases. Successful viable hybrid plants were obtained when protoplasts from citrus were fused with other related </a:t>
            </a:r>
            <a:r>
              <a:rPr lang="en-US" dirty="0" err="1"/>
              <a:t>citrinae</a:t>
            </a:r>
            <a:r>
              <a:rPr lang="en-US" dirty="0"/>
              <a:t> </a:t>
            </a:r>
            <a:r>
              <a:rPr lang="en-US" dirty="0" smtClean="0"/>
              <a:t>species. </a:t>
            </a:r>
            <a:endParaRPr lang="en-US" dirty="0"/>
          </a:p>
        </p:txBody>
      </p:sp>
    </p:spTree>
    <p:extLst>
      <p:ext uri="{BB962C8B-B14F-4D97-AF65-F5344CB8AC3E}">
        <p14:creationId xmlns:p14="http://schemas.microsoft.com/office/powerpoint/2010/main" val="14618136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i="1" dirty="0"/>
              <a:t>In vitro</a:t>
            </a:r>
            <a:r>
              <a:rPr lang="en-US" dirty="0"/>
              <a:t> fusion </a:t>
            </a:r>
          </a:p>
        </p:txBody>
      </p:sp>
      <p:sp>
        <p:nvSpPr>
          <p:cNvPr id="3" name="Объект 2"/>
          <p:cNvSpPr>
            <a:spLocks noGrp="1"/>
          </p:cNvSpPr>
          <p:nvPr>
            <p:ph idx="1"/>
          </p:nvPr>
        </p:nvSpPr>
        <p:spPr/>
        <p:txBody>
          <a:bodyPr>
            <a:normAutofit/>
          </a:bodyPr>
          <a:lstStyle/>
          <a:p>
            <a:r>
              <a:rPr lang="en-US" dirty="0" smtClean="0"/>
              <a:t>The </a:t>
            </a:r>
            <a:r>
              <a:rPr lang="en-US" dirty="0"/>
              <a:t>potential of somatic hybridization in important crop plants is best illustrated by the production of intergeneric hybrid plants among the members of </a:t>
            </a:r>
            <a:r>
              <a:rPr lang="en-US" i="1" dirty="0" err="1" smtClean="0"/>
              <a:t>Brassicaceae</a:t>
            </a:r>
            <a:r>
              <a:rPr lang="en-US" dirty="0" smtClean="0"/>
              <a:t>. </a:t>
            </a:r>
          </a:p>
          <a:p>
            <a:r>
              <a:rPr lang="en-US" dirty="0" smtClean="0"/>
              <a:t>To resolve the </a:t>
            </a:r>
            <a:r>
              <a:rPr lang="en-US" dirty="0"/>
              <a:t>problem of loss of chromosomes and decreased regeneration capacity, successful protocol has been established for the production of somatic hybrid plants by using two types of wheat protoplast as recipient and protoplast of </a:t>
            </a:r>
            <a:r>
              <a:rPr lang="en-US" i="1" dirty="0" err="1"/>
              <a:t>Haynaldiavillosa</a:t>
            </a:r>
            <a:r>
              <a:rPr lang="en-US" dirty="0"/>
              <a:t> as a fusion donor. </a:t>
            </a:r>
            <a:endParaRPr lang="en-US" dirty="0" smtClean="0"/>
          </a:p>
          <a:p>
            <a:r>
              <a:rPr lang="en-US" dirty="0" smtClean="0"/>
              <a:t>It </a:t>
            </a:r>
            <a:r>
              <a:rPr lang="en-US" dirty="0"/>
              <a:t>is also employed as an important gene source for wheat </a:t>
            </a:r>
            <a:r>
              <a:rPr lang="en-US" dirty="0" smtClean="0"/>
              <a:t>improvement.</a:t>
            </a:r>
            <a:endParaRPr lang="en-US" dirty="0"/>
          </a:p>
        </p:txBody>
      </p:sp>
    </p:spTree>
    <p:extLst>
      <p:ext uri="{BB962C8B-B14F-4D97-AF65-F5344CB8AC3E}">
        <p14:creationId xmlns:p14="http://schemas.microsoft.com/office/powerpoint/2010/main" val="3543689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Some of the other types of tissue culture include</a:t>
            </a:r>
            <a:endParaRPr lang="en-US" dirty="0"/>
          </a:p>
        </p:txBody>
      </p:sp>
      <p:sp>
        <p:nvSpPr>
          <p:cNvPr id="3" name="Объект 2"/>
          <p:cNvSpPr>
            <a:spLocks noGrp="1"/>
          </p:cNvSpPr>
          <p:nvPr>
            <p:ph idx="1"/>
          </p:nvPr>
        </p:nvSpPr>
        <p:spPr/>
        <p:txBody>
          <a:bodyPr/>
          <a:lstStyle/>
          <a:p>
            <a:pPr fontAlgn="base"/>
            <a:r>
              <a:rPr lang="en-US" sz="3200" b="1" dirty="0" smtClean="0"/>
              <a:t>Single </a:t>
            </a:r>
            <a:r>
              <a:rPr lang="en-US" sz="3200" b="1" dirty="0"/>
              <a:t>cell culture </a:t>
            </a:r>
          </a:p>
          <a:p>
            <a:pPr fontAlgn="base"/>
            <a:r>
              <a:rPr lang="en-US" sz="3200" b="1" dirty="0"/>
              <a:t>Suspension culture </a:t>
            </a:r>
          </a:p>
          <a:p>
            <a:pPr fontAlgn="base"/>
            <a:r>
              <a:rPr lang="en-US" sz="3200" b="1" dirty="0"/>
              <a:t>Anther culture</a:t>
            </a:r>
          </a:p>
          <a:p>
            <a:pPr fontAlgn="base"/>
            <a:r>
              <a:rPr lang="en-US" sz="3200" b="1" dirty="0">
                <a:hlinkClick r:id="rId2"/>
              </a:rPr>
              <a:t>Pollen</a:t>
            </a:r>
            <a:r>
              <a:rPr lang="en-US" sz="3200" b="1" dirty="0"/>
              <a:t> culture </a:t>
            </a:r>
            <a:endParaRPr lang="en-US" sz="3200" b="1" dirty="0" smtClean="0"/>
          </a:p>
          <a:p>
            <a:pPr fontAlgn="base"/>
            <a:r>
              <a:rPr lang="en-US" sz="3200" b="1" dirty="0"/>
              <a:t>Somatic Embryogenesis</a:t>
            </a:r>
          </a:p>
          <a:p>
            <a:endParaRPr lang="en-US" dirty="0"/>
          </a:p>
        </p:txBody>
      </p:sp>
    </p:spTree>
    <p:extLst>
      <p:ext uri="{BB962C8B-B14F-4D97-AF65-F5344CB8AC3E}">
        <p14:creationId xmlns:p14="http://schemas.microsoft.com/office/powerpoint/2010/main" val="15853346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5686" y="393117"/>
            <a:ext cx="10515600" cy="1325563"/>
          </a:xfrm>
          <a:solidFill>
            <a:srgbClr val="92D050"/>
          </a:solidFill>
        </p:spPr>
        <p:txBody>
          <a:bodyPr/>
          <a:lstStyle/>
          <a:p>
            <a:r>
              <a:rPr lang="en-US" b="1" dirty="0"/>
              <a:t/>
            </a:r>
            <a:br>
              <a:rPr lang="en-US" b="1" dirty="0"/>
            </a:br>
            <a:r>
              <a:rPr lang="en-US" b="1" dirty="0"/>
              <a:t>Major Steps of Tissue Culture (Plants)</a:t>
            </a:r>
            <a:endParaRPr lang="en-US" dirty="0"/>
          </a:p>
        </p:txBody>
      </p:sp>
      <p:sp>
        <p:nvSpPr>
          <p:cNvPr id="3" name="Объект 2"/>
          <p:cNvSpPr>
            <a:spLocks noGrp="1"/>
          </p:cNvSpPr>
          <p:nvPr>
            <p:ph idx="1"/>
          </p:nvPr>
        </p:nvSpPr>
        <p:spPr/>
        <p:txBody>
          <a:bodyPr/>
          <a:lstStyle/>
          <a:p>
            <a:pPr fontAlgn="base"/>
            <a:r>
              <a:rPr lang="en-US" sz="3200" b="1" u="sng" dirty="0">
                <a:solidFill>
                  <a:srgbClr val="FF0000"/>
                </a:solidFill>
              </a:rPr>
              <a:t>Initiation Phase (Stage 1)</a:t>
            </a:r>
            <a:endParaRPr lang="en-US" sz="3200" b="1" dirty="0">
              <a:solidFill>
                <a:srgbClr val="FF0000"/>
              </a:solidFill>
            </a:endParaRPr>
          </a:p>
          <a:p>
            <a:pPr fontAlgn="base"/>
            <a:r>
              <a:rPr lang="en-US" dirty="0"/>
              <a:t>The initiation phase is the first phase of tissue culture. Here, the tissue of interest is obtained and introduced and sterilized in order to prevent any microorganism from negatively affecting the process. It is during this stage that the tissue is initiated in to culture</a:t>
            </a:r>
          </a:p>
          <a:p>
            <a:endParaRPr lang="en-US" dirty="0"/>
          </a:p>
        </p:txBody>
      </p:sp>
    </p:spTree>
    <p:extLst>
      <p:ext uri="{BB962C8B-B14F-4D97-AF65-F5344CB8AC3E}">
        <p14:creationId xmlns:p14="http://schemas.microsoft.com/office/powerpoint/2010/main" val="38429945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a:lstStyle/>
          <a:p>
            <a:r>
              <a:rPr lang="en-US" b="1" u="sng" dirty="0" smtClean="0"/>
              <a:t>Multiplication Phase (Stage 2)</a:t>
            </a:r>
            <a:r>
              <a:rPr lang="en-US" dirty="0" smtClean="0"/>
              <a:t/>
            </a:r>
            <a:br>
              <a:rPr lang="en-US" dirty="0" smtClean="0"/>
            </a:br>
            <a:endParaRPr lang="en-US" dirty="0"/>
          </a:p>
        </p:txBody>
      </p:sp>
      <p:sp>
        <p:nvSpPr>
          <p:cNvPr id="3" name="Объект 2"/>
          <p:cNvSpPr>
            <a:spLocks noGrp="1"/>
          </p:cNvSpPr>
          <p:nvPr>
            <p:ph idx="1"/>
          </p:nvPr>
        </p:nvSpPr>
        <p:spPr/>
        <p:txBody>
          <a:bodyPr/>
          <a:lstStyle/>
          <a:p>
            <a:pPr fontAlgn="base"/>
            <a:r>
              <a:rPr lang="en-US" b="1" dirty="0" smtClean="0"/>
              <a:t>The </a:t>
            </a:r>
            <a:r>
              <a:rPr lang="en-US" b="1" dirty="0"/>
              <a:t>multiplication phase is the second step of tissue culture where the in vitro plant material </a:t>
            </a:r>
            <a:r>
              <a:rPr lang="en-US" b="1"/>
              <a:t>is </a:t>
            </a:r>
            <a:r>
              <a:rPr lang="en-US" b="1" smtClean="0"/>
              <a:t>re-divided </a:t>
            </a:r>
            <a:r>
              <a:rPr lang="en-US" b="1" dirty="0"/>
              <a:t>and then introduced in to the medium. </a:t>
            </a:r>
            <a:endParaRPr lang="en-US" b="1" dirty="0" smtClean="0"/>
          </a:p>
          <a:p>
            <a:pPr fontAlgn="base"/>
            <a:r>
              <a:rPr lang="en-US" b="1" dirty="0" smtClean="0"/>
              <a:t>The </a:t>
            </a:r>
            <a:r>
              <a:rPr lang="en-US" b="1" dirty="0"/>
              <a:t>medium is composed of appropriate components for growth including regulators and nutrients</a:t>
            </a:r>
            <a:r>
              <a:rPr lang="en-US" b="1" dirty="0" smtClean="0"/>
              <a:t>.</a:t>
            </a:r>
          </a:p>
          <a:p>
            <a:pPr fontAlgn="base"/>
            <a:r>
              <a:rPr lang="en-US" b="1" dirty="0" smtClean="0"/>
              <a:t> </a:t>
            </a:r>
            <a:r>
              <a:rPr lang="en-US" b="1" dirty="0"/>
              <a:t>These are responsible for the proliferation of the tissue and the production of multiple shoots.</a:t>
            </a:r>
          </a:p>
          <a:p>
            <a:pPr fontAlgn="base"/>
            <a:r>
              <a:rPr lang="en-US" b="1" dirty="0"/>
              <a:t>*This step is often repeated several times in order to obtain the desired number of plants</a:t>
            </a:r>
          </a:p>
          <a:p>
            <a:endParaRPr lang="en-US" dirty="0"/>
          </a:p>
        </p:txBody>
      </p:sp>
    </p:spTree>
    <p:extLst>
      <p:ext uri="{BB962C8B-B14F-4D97-AF65-F5344CB8AC3E}">
        <p14:creationId xmlns:p14="http://schemas.microsoft.com/office/powerpoint/2010/main" val="1034909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normAutofit/>
          </a:bodyPr>
          <a:lstStyle/>
          <a:p>
            <a:r>
              <a:rPr lang="en-US" sz="3200" b="1" dirty="0" smtClean="0"/>
              <a:t>The </a:t>
            </a:r>
            <a:r>
              <a:rPr lang="en-US" sz="3200" b="1" dirty="0"/>
              <a:t>regeneration of whole plants from plant cells that have been genetically modified.</a:t>
            </a:r>
          </a:p>
          <a:p>
            <a:r>
              <a:rPr lang="en-US" sz="3200" b="1" dirty="0"/>
              <a:t>The production of plants in sterile containers that allows them to be moved with greatly reduced chances of transmitting diseases, pests, and pathogens.</a:t>
            </a:r>
          </a:p>
          <a:p>
            <a:r>
              <a:rPr lang="en-US" sz="3200" b="1" dirty="0"/>
              <a:t>The production of plants from seeds that otherwise have very low chances of germinating and growing, i.e.: </a:t>
            </a:r>
            <a:r>
              <a:rPr lang="en-US" sz="3200" b="1" dirty="0">
                <a:hlinkClick r:id="rId2" tooltip="Orchids"/>
              </a:rPr>
              <a:t>orchids</a:t>
            </a:r>
            <a:r>
              <a:rPr lang="en-US" sz="3200" b="1" dirty="0"/>
              <a:t> and </a:t>
            </a:r>
            <a:r>
              <a:rPr lang="en-US" sz="3200" b="1" i="1" dirty="0">
                <a:hlinkClick r:id="rId3" tooltip="Nepenthes"/>
              </a:rPr>
              <a:t>Nepenthes</a:t>
            </a:r>
            <a:r>
              <a:rPr lang="en-US" sz="3200" b="1" dirty="0" smtClean="0"/>
              <a:t>.</a:t>
            </a:r>
            <a:endParaRPr lang="en-US" sz="3200" b="1" dirty="0"/>
          </a:p>
        </p:txBody>
      </p:sp>
    </p:spTree>
    <p:extLst>
      <p:ext uri="{BB962C8B-B14F-4D97-AF65-F5344CB8AC3E}">
        <p14:creationId xmlns:p14="http://schemas.microsoft.com/office/powerpoint/2010/main" val="15049003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u="sng" dirty="0" smtClean="0"/>
              <a:t>Root formation (Stage 3)</a:t>
            </a:r>
            <a:r>
              <a:rPr lang="en-US" dirty="0" smtClean="0"/>
              <a:t/>
            </a:r>
            <a:br>
              <a:rPr lang="en-US" dirty="0" smtClean="0"/>
            </a:br>
            <a:endParaRPr lang="en-US" dirty="0"/>
          </a:p>
        </p:txBody>
      </p:sp>
      <p:sp>
        <p:nvSpPr>
          <p:cNvPr id="3" name="Объект 2"/>
          <p:cNvSpPr>
            <a:spLocks noGrp="1"/>
          </p:cNvSpPr>
          <p:nvPr>
            <p:ph idx="1"/>
          </p:nvPr>
        </p:nvSpPr>
        <p:spPr/>
        <p:txBody>
          <a:bodyPr/>
          <a:lstStyle/>
          <a:p>
            <a:pPr fontAlgn="base"/>
            <a:r>
              <a:rPr lang="en-US" sz="3600" b="1" dirty="0" smtClean="0"/>
              <a:t>It </a:t>
            </a:r>
            <a:r>
              <a:rPr lang="en-US" sz="3600" b="1" dirty="0"/>
              <a:t>is at this phase that roots are formed. </a:t>
            </a:r>
            <a:endParaRPr lang="en-US" sz="3600" b="1" dirty="0" smtClean="0"/>
          </a:p>
          <a:p>
            <a:pPr fontAlgn="base"/>
            <a:r>
              <a:rPr lang="en-US" sz="3600" b="1" u="sng" dirty="0" smtClean="0"/>
              <a:t>Root formation </a:t>
            </a:r>
            <a:r>
              <a:rPr lang="en-US" sz="3600" b="1" dirty="0" smtClean="0"/>
              <a:t>hormones </a:t>
            </a:r>
            <a:r>
              <a:rPr lang="en-US" sz="3600" b="1" dirty="0"/>
              <a:t>are required in order to induce rooting, and consequently complete </a:t>
            </a:r>
            <a:r>
              <a:rPr lang="en-US" sz="3600" b="1" dirty="0" smtClean="0"/>
              <a:t>plantlets</a:t>
            </a:r>
          </a:p>
          <a:p>
            <a:pPr fontAlgn="base"/>
            <a:endParaRPr lang="en-US" dirty="0"/>
          </a:p>
        </p:txBody>
      </p:sp>
    </p:spTree>
    <p:extLst>
      <p:ext uri="{BB962C8B-B14F-4D97-AF65-F5344CB8AC3E}">
        <p14:creationId xmlns:p14="http://schemas.microsoft.com/office/powerpoint/2010/main" val="8904805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Plant Tissue Culture</a:t>
            </a:r>
            <a:endParaRPr lang="en-US" dirty="0"/>
          </a:p>
        </p:txBody>
      </p:sp>
      <p:sp>
        <p:nvSpPr>
          <p:cNvPr id="3" name="Объект 2"/>
          <p:cNvSpPr>
            <a:spLocks noGrp="1"/>
          </p:cNvSpPr>
          <p:nvPr>
            <p:ph idx="1"/>
          </p:nvPr>
        </p:nvSpPr>
        <p:spPr/>
        <p:txBody>
          <a:bodyPr/>
          <a:lstStyle/>
          <a:p>
            <a:r>
              <a:rPr lang="en-US" dirty="0"/>
              <a:t>Tissue culture is applied in plant research for such purposes as the growing of new plants, which in some cases undergo genetic alterations. </a:t>
            </a:r>
            <a:endParaRPr lang="en-US" dirty="0" smtClean="0"/>
          </a:p>
          <a:p>
            <a:r>
              <a:rPr lang="en-US" dirty="0" smtClean="0"/>
              <a:t>The </a:t>
            </a:r>
            <a:r>
              <a:rPr lang="en-US" dirty="0"/>
              <a:t>plant of interest is taken through the tissue culture process and grown in a controlled environment. </a:t>
            </a:r>
          </a:p>
        </p:txBody>
      </p:sp>
    </p:spTree>
    <p:extLst>
      <p:ext uri="{BB962C8B-B14F-4D97-AF65-F5344CB8AC3E}">
        <p14:creationId xmlns:p14="http://schemas.microsoft.com/office/powerpoint/2010/main" val="31969699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lstStyle/>
          <a:p>
            <a:pPr fontAlgn="base"/>
            <a:r>
              <a:rPr lang="en-US" b="1" u="sng" dirty="0"/>
              <a:t>The Process of Plant Tissue Culture</a:t>
            </a:r>
            <a:endParaRPr lang="en-US" dirty="0"/>
          </a:p>
          <a:p>
            <a:pPr fontAlgn="base"/>
            <a:r>
              <a:rPr lang="en-US" dirty="0"/>
              <a:t>This process involves the use of small pieces of a given plant tissue (plant of interest). Once the tissue is obtained, it is then cultured in the appropriate medium under sterile conditions so as to prevent various types of microorganisms from affecting the process</a:t>
            </a:r>
          </a:p>
        </p:txBody>
      </p:sp>
    </p:spTree>
    <p:extLst>
      <p:ext uri="{BB962C8B-B14F-4D97-AF65-F5344CB8AC3E}">
        <p14:creationId xmlns:p14="http://schemas.microsoft.com/office/powerpoint/2010/main" val="17370719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a:normAutofit fontScale="90000"/>
          </a:bodyPr>
          <a:lstStyle/>
          <a:p>
            <a:r>
              <a:rPr lang="en-US" b="1" dirty="0" smtClean="0"/>
              <a:t/>
            </a:r>
            <a:br>
              <a:rPr lang="en-US" b="1" dirty="0" smtClean="0"/>
            </a:br>
            <a:r>
              <a:rPr lang="en-US" b="1" dirty="0" smtClean="0"/>
              <a:t>The </a:t>
            </a:r>
            <a:r>
              <a:rPr lang="en-US" b="1" dirty="0"/>
              <a:t>following is a </a:t>
            </a:r>
            <a:r>
              <a:rPr lang="en-US" b="1" i="1" dirty="0">
                <a:solidFill>
                  <a:srgbClr val="FF0000"/>
                </a:solidFill>
              </a:rPr>
              <a:t>general procedure </a:t>
            </a:r>
            <a:r>
              <a:rPr lang="en-US" b="1" dirty="0"/>
              <a:t>for plant tissue culture </a:t>
            </a:r>
            <a:br>
              <a:rPr lang="en-US" b="1" dirty="0"/>
            </a:br>
            <a:endParaRPr lang="en-US" b="1" dirty="0"/>
          </a:p>
        </p:txBody>
      </p:sp>
      <p:sp>
        <p:nvSpPr>
          <p:cNvPr id="3" name="Объект 2"/>
          <p:cNvSpPr>
            <a:spLocks noGrp="1"/>
          </p:cNvSpPr>
          <p:nvPr>
            <p:ph idx="1"/>
          </p:nvPr>
        </p:nvSpPr>
        <p:spPr/>
        <p:txBody>
          <a:bodyPr>
            <a:normAutofit fontScale="92500" lnSpcReduction="10000"/>
          </a:bodyPr>
          <a:lstStyle/>
          <a:p>
            <a:pPr marL="514350" indent="-514350" fontAlgn="base">
              <a:buFont typeface="+mj-lt"/>
              <a:buAutoNum type="arabicPeriod"/>
            </a:pPr>
            <a:r>
              <a:rPr lang="en-US" dirty="0" smtClean="0"/>
              <a:t>Medium </a:t>
            </a:r>
            <a:r>
              <a:rPr lang="en-US" dirty="0"/>
              <a:t>preparation </a:t>
            </a:r>
          </a:p>
          <a:p>
            <a:pPr marL="514350" indent="-514350" fontAlgn="base">
              <a:buFont typeface="+mj-lt"/>
              <a:buAutoNum type="arabicPeriod"/>
            </a:pPr>
            <a:r>
              <a:rPr lang="en-US" dirty="0"/>
              <a:t>The appropriate mixture (such as the MS mixture) is mixed with distilled water and stirred while adding the appropriate amount of sugar and sugar mixture. </a:t>
            </a:r>
            <a:r>
              <a:rPr lang="en-US" dirty="0" smtClean="0"/>
              <a:t>Here</a:t>
            </a:r>
            <a:r>
              <a:rPr lang="en-US" dirty="0"/>
              <a:t>, sodium hydroxide or hydrochloric acid is used to adjust the pH - Contents used here will depend on the plant to be cultured and the number of tissues to be cultured.</a:t>
            </a:r>
          </a:p>
          <a:p>
            <a:pPr marL="514350" indent="-514350" fontAlgn="base">
              <a:buFont typeface="+mj-lt"/>
              <a:buAutoNum type="arabicPeriod"/>
            </a:pPr>
            <a:r>
              <a:rPr lang="en-US" dirty="0"/>
              <a:t>Agar is added to the mixture, heat and stirred to dissolve</a:t>
            </a:r>
          </a:p>
          <a:p>
            <a:pPr marL="514350" indent="-514350" fontAlgn="base">
              <a:buFont typeface="+mj-lt"/>
              <a:buAutoNum type="arabicPeriod"/>
            </a:pPr>
            <a:r>
              <a:rPr lang="en-US" dirty="0"/>
              <a:t>After cooling, the warm medium is poured into polycarbonate tubes (to a depth of about 4 cm)</a:t>
            </a:r>
          </a:p>
          <a:p>
            <a:pPr marL="514350" indent="-514350" fontAlgn="base">
              <a:buFont typeface="+mj-lt"/>
              <a:buAutoNum type="arabicPeriod"/>
            </a:pPr>
            <a:r>
              <a:rPr lang="en-US" dirty="0"/>
              <a:t>With lids sitting on the tubes, the tubes are placed in a pressure cooker and sterilized for 20 minutes</a:t>
            </a:r>
          </a:p>
          <a:p>
            <a:endParaRPr lang="en-US" dirty="0"/>
          </a:p>
        </p:txBody>
      </p:sp>
    </p:spTree>
    <p:extLst>
      <p:ext uri="{BB962C8B-B14F-4D97-AF65-F5344CB8AC3E}">
        <p14:creationId xmlns:p14="http://schemas.microsoft.com/office/powerpoint/2010/main" val="19676614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p:txBody>
          <a:bodyPr/>
          <a:lstStyle/>
          <a:p>
            <a:endParaRPr lang="en-US"/>
          </a:p>
        </p:txBody>
      </p:sp>
    </p:spTree>
    <p:extLst>
      <p:ext uri="{BB962C8B-B14F-4D97-AF65-F5344CB8AC3E}">
        <p14:creationId xmlns:p14="http://schemas.microsoft.com/office/powerpoint/2010/main" val="1375886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4"/>
            <a:ext cx="10515600" cy="5125681"/>
          </a:xfrm>
        </p:spPr>
        <p:txBody>
          <a:bodyPr>
            <a:normAutofit/>
          </a:bodyPr>
          <a:lstStyle/>
          <a:p>
            <a:r>
              <a:rPr lang="en-US" sz="3600" b="1" dirty="0" smtClean="0"/>
              <a:t>To </a:t>
            </a:r>
            <a:r>
              <a:rPr lang="en-US" sz="3600" b="1" dirty="0"/>
              <a:t>clear particular plants of viral and other infections and to quickly multiply these plants as 'cleaned stock' for horticulture and agriculture.</a:t>
            </a:r>
          </a:p>
          <a:p>
            <a:r>
              <a:rPr lang="en-US" sz="3600" b="1" dirty="0"/>
              <a:t>Plant tissue culture relies on the fact that many plant cells have the ability to regenerate a whole plant (</a:t>
            </a:r>
            <a:r>
              <a:rPr lang="en-US" sz="4400" b="1" dirty="0" err="1">
                <a:effectLst>
                  <a:outerShdw blurRad="38100" dist="38100" dir="2700000" algn="tl">
                    <a:srgbClr val="000000">
                      <a:alpha val="43137"/>
                    </a:srgbClr>
                  </a:outerShdw>
                </a:effectLst>
                <a:hlinkClick r:id="rId2" tooltip="Totipotency"/>
              </a:rPr>
              <a:t>totipotency</a:t>
            </a:r>
            <a:r>
              <a:rPr lang="en-US" sz="3600" b="1" dirty="0"/>
              <a:t>). </a:t>
            </a:r>
            <a:endParaRPr lang="en-US" sz="3600" b="1" dirty="0">
              <a:effectLst/>
            </a:endParaRPr>
          </a:p>
        </p:txBody>
      </p:sp>
    </p:spTree>
    <p:extLst>
      <p:ext uri="{BB962C8B-B14F-4D97-AF65-F5344CB8AC3E}">
        <p14:creationId xmlns:p14="http://schemas.microsoft.com/office/powerpoint/2010/main" val="139673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2"/>
            <a:tile tx="0" ty="0" sx="100000" sy="100000" flip="none" algn="tl"/>
          </a:blipFill>
        </p:spPr>
        <p:txBody>
          <a:bodyPr/>
          <a:lstStyle/>
          <a:p>
            <a:r>
              <a:rPr lang="en-US" b="1" dirty="0"/>
              <a:t>What is Tissue Culture</a:t>
            </a:r>
            <a:r>
              <a:rPr lang="en-US" b="1" dirty="0" smtClean="0"/>
              <a:t>?</a:t>
            </a:r>
            <a:r>
              <a:rPr lang="en-US" b="1" dirty="0"/>
              <a:t> Types, Techniques and Process</a:t>
            </a:r>
            <a:endParaRPr lang="en-US" dirty="0"/>
          </a:p>
        </p:txBody>
      </p:sp>
      <p:sp>
        <p:nvSpPr>
          <p:cNvPr id="3" name="Объект 2"/>
          <p:cNvSpPr>
            <a:spLocks noGrp="1"/>
          </p:cNvSpPr>
          <p:nvPr>
            <p:ph idx="1"/>
          </p:nvPr>
        </p:nvSpPr>
        <p:spPr>
          <a:xfrm>
            <a:off x="838200" y="1825625"/>
            <a:ext cx="10515600" cy="4710642"/>
          </a:xfrm>
        </p:spPr>
        <p:txBody>
          <a:bodyPr>
            <a:normAutofit/>
          </a:bodyPr>
          <a:lstStyle/>
          <a:p>
            <a:r>
              <a:rPr lang="en-US" sz="3200" b="1" dirty="0"/>
              <a:t>In biological research, tissue culture refers to a method in which fragments of a tissue (plant or animal tissue) are introduced </a:t>
            </a:r>
            <a:r>
              <a:rPr lang="en-US" sz="3200" b="1" i="1" dirty="0">
                <a:solidFill>
                  <a:srgbClr val="FF0000"/>
                </a:solidFill>
              </a:rPr>
              <a:t>into a new, artificial </a:t>
            </a:r>
            <a:r>
              <a:rPr lang="en-US" sz="3200" b="1" i="1" dirty="0" smtClean="0">
                <a:solidFill>
                  <a:srgbClr val="FF0000"/>
                </a:solidFill>
              </a:rPr>
              <a:t>environment</a:t>
            </a:r>
            <a:r>
              <a:rPr lang="en-US" sz="3200" b="1" dirty="0" smtClean="0"/>
              <a:t>.</a:t>
            </a:r>
          </a:p>
          <a:p>
            <a:r>
              <a:rPr lang="en-US" sz="3200" b="1" dirty="0" smtClean="0"/>
              <a:t> In artificial environment fragments of a tissue continue </a:t>
            </a:r>
            <a:r>
              <a:rPr lang="en-US" sz="3200" b="1" dirty="0"/>
              <a:t>to function or grow. </a:t>
            </a:r>
            <a:endParaRPr lang="en-US" sz="3200" b="1" dirty="0" smtClean="0"/>
          </a:p>
          <a:p>
            <a:r>
              <a:rPr lang="en-US" sz="3200" b="1" dirty="0" smtClean="0"/>
              <a:t>While </a:t>
            </a:r>
            <a:r>
              <a:rPr lang="en-US" sz="3200" b="1" dirty="0"/>
              <a:t>fragments of a tissue are often used, it is important to note that entire organs are also used for tissue culture purposes. </a:t>
            </a:r>
          </a:p>
        </p:txBody>
      </p:sp>
    </p:spTree>
    <p:extLst>
      <p:ext uri="{BB962C8B-B14F-4D97-AF65-F5344CB8AC3E}">
        <p14:creationId xmlns:p14="http://schemas.microsoft.com/office/powerpoint/2010/main" val="2356899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p:spPr>
        <p:txBody>
          <a:bodyPr/>
          <a:lstStyle/>
          <a:p>
            <a:r>
              <a:rPr lang="en-US" b="1" dirty="0" smtClean="0"/>
              <a:t>The application of plant tissue cultures</a:t>
            </a:r>
            <a:endParaRPr lang="en-US" b="1" dirty="0"/>
          </a:p>
        </p:txBody>
      </p:sp>
      <p:sp>
        <p:nvSpPr>
          <p:cNvPr id="3" name="Объект 2"/>
          <p:cNvSpPr>
            <a:spLocks noGrp="1"/>
          </p:cNvSpPr>
          <p:nvPr>
            <p:ph idx="1"/>
          </p:nvPr>
        </p:nvSpPr>
        <p:spPr/>
        <p:txBody>
          <a:bodyPr>
            <a:normAutofit/>
          </a:bodyPr>
          <a:lstStyle/>
          <a:p>
            <a:r>
              <a:rPr lang="en-US" sz="3600" b="1" dirty="0" smtClean="0"/>
              <a:t>in fundamental and applied studies on various biological species is rapidly growing. </a:t>
            </a:r>
          </a:p>
          <a:p>
            <a:r>
              <a:rPr lang="en-US" sz="3600" b="1" dirty="0" smtClean="0"/>
              <a:t>The use of in vitro technology for commercial propagation of plant species and for the production of bioactive components from them has become profitable industry worldwide.</a:t>
            </a:r>
            <a:endParaRPr lang="en-US" sz="3600" b="1" dirty="0"/>
          </a:p>
        </p:txBody>
      </p:sp>
    </p:spTree>
    <p:extLst>
      <p:ext uri="{BB962C8B-B14F-4D97-AF65-F5344CB8AC3E}">
        <p14:creationId xmlns:p14="http://schemas.microsoft.com/office/powerpoint/2010/main" val="2945073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4"/>
            <a:ext cx="10515600" cy="5032375"/>
          </a:xfrm>
        </p:spPr>
        <p:txBody>
          <a:bodyPr>
            <a:normAutofit/>
          </a:bodyPr>
          <a:lstStyle/>
          <a:p>
            <a:r>
              <a:rPr lang="en-US" b="1" dirty="0" smtClean="0"/>
              <a:t>A whole plant can be regenerated from </a:t>
            </a:r>
            <a:r>
              <a:rPr lang="en-US" b="1" i="1" dirty="0" smtClean="0"/>
              <a:t>a small tissue or plant cells </a:t>
            </a:r>
            <a:r>
              <a:rPr lang="en-US" b="1" dirty="0" smtClean="0"/>
              <a:t>in a </a:t>
            </a:r>
            <a:r>
              <a:rPr lang="en-US" sz="3200" b="1" dirty="0" smtClean="0">
                <a:solidFill>
                  <a:srgbClr val="FF0000"/>
                </a:solidFill>
              </a:rPr>
              <a:t>suitable culture medium under controlled environment</a:t>
            </a:r>
            <a:r>
              <a:rPr lang="en-US" sz="3200" b="1" dirty="0" smtClean="0"/>
              <a:t>. </a:t>
            </a:r>
          </a:p>
          <a:p>
            <a:pPr marL="0" indent="0">
              <a:buNone/>
            </a:pPr>
            <a:r>
              <a:rPr lang="en-US" b="1" dirty="0" smtClean="0"/>
              <a:t>The plants so produced are called </a:t>
            </a:r>
            <a:r>
              <a:rPr lang="en-US" sz="3200" b="1" dirty="0" smtClean="0">
                <a:solidFill>
                  <a:srgbClr val="FF0000"/>
                </a:solidFill>
              </a:rPr>
              <a:t>tissue-culture raised plants. </a:t>
            </a:r>
          </a:p>
          <a:p>
            <a:pPr marL="0" indent="0">
              <a:buNone/>
            </a:pPr>
            <a:r>
              <a:rPr lang="en-US" b="1" dirty="0" smtClean="0"/>
              <a:t>These plants are a </a:t>
            </a:r>
            <a:r>
              <a:rPr lang="en-US" sz="3200" b="1" dirty="0" smtClean="0">
                <a:solidFill>
                  <a:srgbClr val="FF0000"/>
                </a:solidFill>
              </a:rPr>
              <a:t>true copy of the mother plant </a:t>
            </a:r>
            <a:r>
              <a:rPr lang="en-US" b="1" dirty="0" smtClean="0"/>
              <a:t>and show characteristics identical to the mother plant. </a:t>
            </a:r>
          </a:p>
          <a:p>
            <a:pPr marL="0" indent="0">
              <a:buNone/>
            </a:pPr>
            <a:r>
              <a:rPr lang="en-US" b="1" dirty="0" smtClean="0"/>
              <a:t>For example, if the mother plant is a high yielding plant the plants will also be high yielding. </a:t>
            </a:r>
          </a:p>
          <a:p>
            <a:pPr marL="0" indent="0">
              <a:buNone/>
            </a:pPr>
            <a:r>
              <a:rPr lang="en-US" b="1" dirty="0" smtClean="0"/>
              <a:t>Many plant species are presently being propagated through tissue culture successfully.</a:t>
            </a:r>
            <a:endParaRPr lang="en-US" b="1" dirty="0"/>
          </a:p>
        </p:txBody>
      </p:sp>
    </p:spTree>
    <p:extLst>
      <p:ext uri="{BB962C8B-B14F-4D97-AF65-F5344CB8AC3E}">
        <p14:creationId xmlns:p14="http://schemas.microsoft.com/office/powerpoint/2010/main" val="2253041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dirty="0"/>
          </a:p>
        </p:txBody>
      </p:sp>
      <p:sp>
        <p:nvSpPr>
          <p:cNvPr id="3" name="Объект 2"/>
          <p:cNvSpPr>
            <a:spLocks noGrp="1"/>
          </p:cNvSpPr>
          <p:nvPr>
            <p:ph idx="1"/>
          </p:nvPr>
        </p:nvSpPr>
        <p:spPr>
          <a:xfrm>
            <a:off x="838200" y="1825625"/>
            <a:ext cx="10515600" cy="4929738"/>
          </a:xfrm>
        </p:spPr>
        <p:txBody>
          <a:bodyPr>
            <a:normAutofit/>
          </a:bodyPr>
          <a:lstStyle/>
          <a:p>
            <a:r>
              <a:rPr lang="en-US" sz="3600" b="1" dirty="0" smtClean="0"/>
              <a:t>The capacity of a single cell to grow into a complete plant is termed as </a:t>
            </a:r>
            <a:r>
              <a:rPr lang="en-US" sz="4800" b="1" dirty="0" err="1" smtClean="0">
                <a:solidFill>
                  <a:srgbClr val="FF0000"/>
                </a:solidFill>
              </a:rPr>
              <a:t>Totipotency</a:t>
            </a:r>
            <a:r>
              <a:rPr lang="en-US" sz="4800" b="1" dirty="0" smtClean="0">
                <a:solidFill>
                  <a:srgbClr val="FF0000"/>
                </a:solidFill>
              </a:rPr>
              <a:t>,</a:t>
            </a:r>
            <a:endParaRPr lang="en-US" sz="3600" b="1" dirty="0" smtClean="0">
              <a:solidFill>
                <a:srgbClr val="FF0000"/>
              </a:solidFill>
            </a:endParaRPr>
          </a:p>
          <a:p>
            <a:r>
              <a:rPr lang="en-US" sz="3600" b="1" dirty="0" smtClean="0"/>
              <a:t>Plant tissue culture can be initiated from almost any part of a plant however, for </a:t>
            </a:r>
            <a:r>
              <a:rPr lang="en-US" sz="3600" b="1" dirty="0" err="1" smtClean="0">
                <a:solidFill>
                  <a:srgbClr val="FF0000"/>
                </a:solidFill>
              </a:rPr>
              <a:t>micropropagation</a:t>
            </a:r>
            <a:r>
              <a:rPr lang="en-US" sz="3600" b="1" dirty="0" smtClean="0">
                <a:solidFill>
                  <a:srgbClr val="FF0000"/>
                </a:solidFill>
              </a:rPr>
              <a:t> or direct shoot regeneration</a:t>
            </a:r>
            <a:r>
              <a:rPr lang="en-US" sz="3600" b="1" dirty="0" smtClean="0"/>
              <a:t>, </a:t>
            </a:r>
            <a:r>
              <a:rPr lang="en-US" sz="3600" b="1" dirty="0" err="1" smtClean="0"/>
              <a:t>meristemetic</a:t>
            </a:r>
            <a:r>
              <a:rPr lang="en-US" sz="3600" b="1" dirty="0" smtClean="0"/>
              <a:t> tissue such as shoot tip is ideal. </a:t>
            </a:r>
          </a:p>
        </p:txBody>
      </p:sp>
    </p:spTree>
    <p:extLst>
      <p:ext uri="{BB962C8B-B14F-4D97-AF65-F5344CB8AC3E}">
        <p14:creationId xmlns:p14="http://schemas.microsoft.com/office/powerpoint/2010/main" val="283834130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2559</Words>
  <Application>Microsoft Office PowerPoint</Application>
  <PresentationFormat>Широкоэкранный</PresentationFormat>
  <Paragraphs>165</Paragraphs>
  <Slides>44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44</vt:i4>
      </vt:variant>
    </vt:vector>
  </HeadingPairs>
  <TitlesOfParts>
    <vt:vector size="48" baseType="lpstr">
      <vt:lpstr>Arial</vt:lpstr>
      <vt:lpstr>Calibri</vt:lpstr>
      <vt:lpstr>Calibri Light</vt:lpstr>
      <vt:lpstr>Тема Office</vt:lpstr>
      <vt:lpstr>L. 2 Micropropagation technologies of plants. </vt:lpstr>
      <vt:lpstr>Plant tissue culture </vt:lpstr>
      <vt:lpstr>Plant tissue culture </vt:lpstr>
      <vt:lpstr>Презентация PowerPoint</vt:lpstr>
      <vt:lpstr>Презентация PowerPoint</vt:lpstr>
      <vt:lpstr>What is Tissue Culture? Types, Techniques and Process</vt:lpstr>
      <vt:lpstr>The application of plant tissue cultures</vt:lpstr>
      <vt:lpstr>Презентация PowerPoint</vt:lpstr>
      <vt:lpstr>Презентация PowerPoint</vt:lpstr>
      <vt:lpstr>Презентация PowerPoint</vt:lpstr>
      <vt:lpstr>Презентация PowerPoint</vt:lpstr>
      <vt:lpstr>Презентация PowerPoint</vt:lpstr>
      <vt:lpstr>Types of Tissue Culture. </vt:lpstr>
      <vt:lpstr>2. Embryo Culture </vt:lpstr>
      <vt:lpstr>2. Embryo Culture </vt:lpstr>
      <vt:lpstr>2. Embryo culture </vt:lpstr>
      <vt:lpstr>2. Embryo culture </vt:lpstr>
      <vt:lpstr>Use of Embryo Culture </vt:lpstr>
      <vt:lpstr>Use of  Embryo Culture </vt:lpstr>
      <vt:lpstr>3. Callus Culture </vt:lpstr>
      <vt:lpstr>Callus Culture </vt:lpstr>
      <vt:lpstr>Organ Culture </vt:lpstr>
      <vt:lpstr>4. Organ Culture </vt:lpstr>
      <vt:lpstr>There are number of methods that can be used for organ culture</vt:lpstr>
      <vt:lpstr>Презентация PowerPoint</vt:lpstr>
      <vt:lpstr>Method of organ culture</vt:lpstr>
      <vt:lpstr>Method of organ culture</vt:lpstr>
      <vt:lpstr>Protoplast Culture</vt:lpstr>
      <vt:lpstr>Protoplast Culture</vt:lpstr>
      <vt:lpstr>Protoplasts may be cultured in the following ways: </vt:lpstr>
      <vt:lpstr>Презентация PowerPoint</vt:lpstr>
      <vt:lpstr>Презентация PowerPoint</vt:lpstr>
      <vt:lpstr>For plants, some of the special requirements include in protoplast culture</vt:lpstr>
      <vt:lpstr>Protoplast fusion (cлияние протопластов)</vt:lpstr>
      <vt:lpstr>In vitro fusion </vt:lpstr>
      <vt:lpstr>In vitro fusion </vt:lpstr>
      <vt:lpstr>Some of the other types of tissue culture include</vt:lpstr>
      <vt:lpstr> Major Steps of Tissue Culture (Plants)</vt:lpstr>
      <vt:lpstr>Multiplication Phase (Stage 2) </vt:lpstr>
      <vt:lpstr>Root formation (Stage 3) </vt:lpstr>
      <vt:lpstr>Plant Tissue Culture</vt:lpstr>
      <vt:lpstr>Презентация PowerPoint</vt:lpstr>
      <vt:lpstr> The following is a general procedure for plant tissue culture  </vt:lpstr>
      <vt:lpstr>Презентация PowerPoint</vt:lpstr>
    </vt:vector>
  </TitlesOfParts>
  <Company>КазНУ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Сауле Кенжебаева</dc:creator>
  <cp:lastModifiedBy>КСС</cp:lastModifiedBy>
  <cp:revision>23</cp:revision>
  <dcterms:created xsi:type="dcterms:W3CDTF">2019-10-15T12:44:14Z</dcterms:created>
  <dcterms:modified xsi:type="dcterms:W3CDTF">2020-09-29T14:13:44Z</dcterms:modified>
</cp:coreProperties>
</file>